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83" y="3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CDACF-307F-4B11-BFD7-465885F2E724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716C-01C1-49F1-90F8-232A3BED2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60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A716C-01C1-49F1-90F8-232A3BED20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52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751" y="413510"/>
            <a:ext cx="1049449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751" y="413510"/>
            <a:ext cx="1049449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3045" y="1844547"/>
            <a:ext cx="10565909" cy="2052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2680" y="6101139"/>
            <a:ext cx="321309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oulami0702/IBM-Data-Science-Capstone-Project/blob/main/Data%20wrangling%20SpaceX%20by%20Poulami%20Bakshi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oulami0702/IBM-Data-Science-Capstone-Project/blob/main/EDA%20Data%20Visualization%20in%20Python%20by%20Poulami%20Bakshi.ipynb" TargetMode="Externa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ulami0702/IBM-Data-Science-Capstone-Project/blob/main/Interactive%20Visual%20Analytics%20with%20Folium%20lab%20by%20Poulami%20Bakshi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ulami0702/IBM-Data-Science-Capstone-Project/blob/main/Plotly%20Dashboard%20App%20for%20SpaceX%20launches%20by%20Poulami%20Bakshi%20Final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hyperlink" Target="https://github.com/Poulami0702/IBM-Data-Science-Capstone-Project/blob/main/SpaceX%20Machine%20Learning%20Prediction%20by%20Poulami%20Bakshi.ipynb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jpg"/><Relationship Id="rId3" Type="http://schemas.openxmlformats.org/officeDocument/2006/relationships/image" Target="../media/image88.jpg"/><Relationship Id="rId7" Type="http://schemas.openxmlformats.org/officeDocument/2006/relationships/image" Target="../media/image92.jp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6.jpg"/><Relationship Id="rId5" Type="http://schemas.openxmlformats.org/officeDocument/2006/relationships/image" Target="../media/image90.jp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jpg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17" Type="http://schemas.openxmlformats.org/officeDocument/2006/relationships/hyperlink" Target="https://github.com/Poulami0702/IBM-Data-Science-Capstone-Project/blob/main/Space%20X%20API%20Data%20Collection%20By%20Poulami%20Bakshi.ipynb" TargetMode="External"/><Relationship Id="rId2" Type="http://schemas.openxmlformats.org/officeDocument/2006/relationships/image" Target="../media/image5.png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jpg"/><Relationship Id="rId17" Type="http://schemas.openxmlformats.org/officeDocument/2006/relationships/hyperlink" Target="https://github.com/Poulami0702/IBM-Data-Science-Capstone-Project/blob/main/Webscraping%20Wikipedia%20SpaceX%20Launch%20Data%20Poulami%20Bakshi.ipynb" TargetMode="External"/><Relationship Id="rId2" Type="http://schemas.openxmlformats.org/officeDocument/2006/relationships/image" Target="../media/image20.pn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285" y="4589779"/>
            <a:ext cx="2355850" cy="56342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US" sz="1800" spc="-80" dirty="0">
                <a:solidFill>
                  <a:srgbClr val="E7E6E6"/>
                </a:solidFill>
                <a:latin typeface="Microsoft Sans Serif"/>
                <a:cs typeface="Microsoft Sans Serif"/>
              </a:rPr>
              <a:t>Poulami Bakshi</a:t>
            </a:r>
          </a:p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US" sz="1800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21</a:t>
            </a:r>
            <a:r>
              <a:rPr lang="en-US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 April </a:t>
            </a:r>
            <a:r>
              <a:rPr lang="en-US" sz="1800" spc="5" dirty="0">
                <a:solidFill>
                  <a:srgbClr val="E7E6E6"/>
                </a:solidFill>
                <a:latin typeface="Microsoft Sans Serif"/>
                <a:cs typeface="Microsoft Sans Serif"/>
              </a:rPr>
              <a:t>2023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0" y="676833"/>
            <a:ext cx="2104097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7314" y="1656588"/>
            <a:ext cx="5891530" cy="2235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just">
              <a:lnSpc>
                <a:spcPct val="91500"/>
              </a:lnSpc>
              <a:spcBef>
                <a:spcPts val="300"/>
              </a:spcBef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is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000" spc="3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cleaning</a:t>
            </a:r>
            <a:r>
              <a:rPr sz="20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unifying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messy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complex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200">
              <a:latin typeface="Microsoft Sans Serif"/>
              <a:cs typeface="Microsoft Sans Serif"/>
            </a:endParaRPr>
          </a:p>
          <a:p>
            <a:pPr marL="12700" marR="5080" algn="just">
              <a:lnSpc>
                <a:spcPct val="89500"/>
              </a:lnSpc>
              <a:spcBef>
                <a:spcPts val="1675"/>
              </a:spcBef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87314" y="4360164"/>
            <a:ext cx="5891530" cy="115633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 algn="just">
              <a:lnSpc>
                <a:spcPct val="90300"/>
              </a:lnSpc>
              <a:spcBef>
                <a:spcPts val="330"/>
              </a:spcBef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easier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analysis,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visualization,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ML.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Lastly, we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export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CSV.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1191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85" dirty="0"/>
              <a:t> </a:t>
            </a:r>
            <a:r>
              <a:rPr spc="-105" dirty="0"/>
              <a:t>Wrangling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22376" y="1478280"/>
            <a:ext cx="4624070" cy="3797935"/>
            <a:chOff x="722376" y="1478280"/>
            <a:chExt cx="4624070" cy="37979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78280"/>
              <a:ext cx="4623816" cy="37978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023" y="1674241"/>
              <a:ext cx="4038752" cy="320904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10</a:t>
            </a:fld>
            <a:endParaRPr spc="75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A39209-E44E-7526-0286-0E027327FFB3}"/>
              </a:ext>
            </a:extLst>
          </p:cNvPr>
          <p:cNvSpPr txBox="1"/>
          <p:nvPr/>
        </p:nvSpPr>
        <p:spPr>
          <a:xfrm>
            <a:off x="381000" y="537972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IBM-Data-Science-Capstone-Project/Data wrangling SpaceX by Poulami </a:t>
            </a:r>
            <a:r>
              <a:rPr lang="en-US" dirty="0" err="1">
                <a:hlinkClick r:id="rId4"/>
              </a:rPr>
              <a:t>Bakshi.ipynb</a:t>
            </a:r>
            <a:r>
              <a:rPr lang="en-US" dirty="0">
                <a:hlinkClick r:id="rId4"/>
              </a:rPr>
              <a:t> at main · Poulami0702/IBM-Data-Science-Capstone-Project (github.com)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05" dirty="0"/>
              <a:t>Data</a:t>
            </a:r>
            <a:r>
              <a:rPr spc="125" dirty="0"/>
              <a:t> </a:t>
            </a:r>
            <a:r>
              <a:rPr spc="-75" dirty="0"/>
              <a:t>Visualization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9003" y="1541779"/>
            <a:ext cx="5835650" cy="389619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112395">
              <a:lnSpc>
                <a:spcPts val="1900"/>
              </a:lnSpc>
              <a:spcBef>
                <a:spcPts val="38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started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scatter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as between: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Number.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 </a:t>
            </a:r>
            <a:r>
              <a:rPr sz="1800" spc="-10" dirty="0">
                <a:latin typeface="Calibri"/>
                <a:cs typeface="Calibri"/>
              </a:rPr>
              <a:t>Site.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Site.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 dirty="0">
              <a:latin typeface="Calibri"/>
              <a:cs typeface="Calibri"/>
            </a:endParaRPr>
          </a:p>
          <a:p>
            <a:pPr marL="12700" marR="5080">
              <a:lnSpc>
                <a:spcPct val="91100"/>
              </a:lnSpc>
            </a:pPr>
            <a:r>
              <a:rPr sz="1800" spc="-15" dirty="0">
                <a:latin typeface="Calibri"/>
                <a:cs typeface="Calibri"/>
              </a:rPr>
              <a:t>Scatter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dependency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dirty="0">
                <a:latin typeface="Calibri"/>
                <a:cs typeface="Calibri"/>
              </a:rPr>
              <a:t> 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other. 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spc="-5" dirty="0">
                <a:latin typeface="Calibri"/>
                <a:cs typeface="Calibri"/>
              </a:rPr>
              <a:t>determined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graphs.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It’s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easy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factors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affecting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landing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outcomes.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1350263"/>
            <a:ext cx="4700270" cy="4648200"/>
            <a:chOff x="576072" y="1350263"/>
            <a:chExt cx="4700270" cy="4648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26536"/>
              <a:ext cx="4700016" cy="24719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721176"/>
              <a:ext cx="4113225" cy="18834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700016" cy="24932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11" y="1545513"/>
              <a:ext cx="4113225" cy="190595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11</a:t>
            </a:fld>
            <a:endParaRPr spc="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BF0F33-36C9-BB07-9194-DF68E09D89A3}"/>
              </a:ext>
            </a:extLst>
          </p:cNvPr>
          <p:cNvSpPr txBox="1"/>
          <p:nvPr/>
        </p:nvSpPr>
        <p:spPr>
          <a:xfrm>
            <a:off x="5276088" y="544249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IBM-Data-Science-Capstone-Project/EDA Data Visualization in Python by Poulami </a:t>
            </a:r>
            <a:r>
              <a:rPr lang="en-US" dirty="0" err="1">
                <a:hlinkClick r:id="rId6"/>
              </a:rPr>
              <a:t>Bakshi.ipynb</a:t>
            </a:r>
            <a:r>
              <a:rPr lang="en-US" dirty="0">
                <a:hlinkClick r:id="rId6"/>
              </a:rPr>
              <a:t> at main · Poulami0702/IBM-Data-Science-Capstone-Project (github.com)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05" dirty="0"/>
              <a:t>Data</a:t>
            </a:r>
            <a:r>
              <a:rPr spc="125" dirty="0"/>
              <a:t> </a:t>
            </a:r>
            <a:r>
              <a:rPr spc="-75" dirty="0"/>
              <a:t>Visualization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6072" y="1350263"/>
            <a:ext cx="4471670" cy="4813300"/>
            <a:chOff x="576072" y="1350263"/>
            <a:chExt cx="4471670" cy="4813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17391"/>
              <a:ext cx="4471416" cy="26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3711935"/>
              <a:ext cx="3884422" cy="20599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471416" cy="26487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09" y="1545501"/>
              <a:ext cx="3884422" cy="20599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39003" y="1541779"/>
            <a:ext cx="5868035" cy="3678828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Once </a:t>
            </a:r>
            <a:r>
              <a:rPr sz="1800" spc="-10" dirty="0">
                <a:latin typeface="Calibri"/>
                <a:cs typeface="Calibri"/>
              </a:rPr>
              <a:t>we get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hint </a:t>
            </a:r>
            <a:r>
              <a:rPr sz="1800" dirty="0">
                <a:latin typeface="Calibri"/>
                <a:cs typeface="Calibri"/>
              </a:rPr>
              <a:t>of the </a:t>
            </a:r>
            <a:r>
              <a:rPr sz="1800" spc="-10" dirty="0">
                <a:latin typeface="Calibri"/>
                <a:cs typeface="Calibri"/>
              </a:rPr>
              <a:t>relationships </a:t>
            </a:r>
            <a:r>
              <a:rPr sz="1800" spc="-5" dirty="0">
                <a:latin typeface="Calibri"/>
                <a:cs typeface="Calibri"/>
              </a:rPr>
              <a:t>using </a:t>
            </a:r>
            <a:r>
              <a:rPr sz="1800" spc="-15" dirty="0">
                <a:latin typeface="Calibri"/>
                <a:cs typeface="Calibri"/>
              </a:rPr>
              <a:t>scatter </a:t>
            </a:r>
            <a:r>
              <a:rPr sz="1800" spc="-5" dirty="0">
                <a:latin typeface="Calibri"/>
                <a:cs typeface="Calibri"/>
              </a:rPr>
              <a:t>plot. </a:t>
            </a:r>
            <a:r>
              <a:rPr sz="1800" spc="-70" dirty="0">
                <a:latin typeface="Calibri"/>
                <a:cs typeface="Calibri"/>
              </a:rPr>
              <a:t>We 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 then </a:t>
            </a:r>
            <a:r>
              <a:rPr sz="1800" spc="-5" dirty="0">
                <a:latin typeface="Calibri"/>
                <a:cs typeface="Calibri"/>
              </a:rPr>
              <a:t>use further </a:t>
            </a:r>
            <a:r>
              <a:rPr sz="1800" spc="-10" dirty="0">
                <a:latin typeface="Calibri"/>
                <a:cs typeface="Calibri"/>
              </a:rPr>
              <a:t>visualization </a:t>
            </a:r>
            <a:r>
              <a:rPr sz="1800" spc="-5" dirty="0">
                <a:latin typeface="Calibri"/>
                <a:cs typeface="Calibri"/>
              </a:rPr>
              <a:t>tools </a:t>
            </a:r>
            <a:r>
              <a:rPr sz="1800" dirty="0">
                <a:latin typeface="Calibri"/>
                <a:cs typeface="Calibri"/>
              </a:rPr>
              <a:t>such 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bar </a:t>
            </a:r>
            <a:r>
              <a:rPr sz="1800" spc="-10" dirty="0">
                <a:latin typeface="Calibri"/>
                <a:cs typeface="Calibri"/>
              </a:rPr>
              <a:t>graph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line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further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89600"/>
              </a:lnSpc>
              <a:spcBef>
                <a:spcPts val="970"/>
              </a:spcBef>
            </a:pPr>
            <a:r>
              <a:rPr sz="1800" spc="-5" dirty="0">
                <a:latin typeface="Calibri"/>
                <a:cs typeface="Calibri"/>
              </a:rPr>
              <a:t>Bar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graphs</a:t>
            </a:r>
            <a:r>
              <a:rPr sz="1800" spc="-5" dirty="0">
                <a:latin typeface="Calibri"/>
                <a:cs typeface="Calibri"/>
              </a:rPr>
              <a:t> is</a:t>
            </a:r>
            <a:r>
              <a:rPr sz="1800" dirty="0">
                <a:latin typeface="Calibri"/>
                <a:cs typeface="Calibri"/>
              </a:rPr>
              <a:t> one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easiest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way</a:t>
            </a:r>
            <a:r>
              <a:rPr sz="1800" spc="37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interpret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spc="-5" dirty="0">
                <a:latin typeface="Calibri"/>
                <a:cs typeface="Calibri"/>
              </a:rPr>
              <a:t>between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attributes. </a:t>
            </a:r>
            <a:r>
              <a:rPr sz="1800" spc="-5" dirty="0">
                <a:latin typeface="Calibri"/>
                <a:cs typeface="Calibri"/>
              </a:rPr>
              <a:t>In this case,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3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 </a:t>
            </a:r>
            <a:r>
              <a:rPr sz="1800" spc="-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determine</a:t>
            </a:r>
            <a:r>
              <a:rPr sz="1800" spc="-5" dirty="0">
                <a:latin typeface="Calibri"/>
                <a:cs typeface="Calibri"/>
              </a:rPr>
              <a:t> which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have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highest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probability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1055"/>
              </a:spcBef>
            </a:pPr>
            <a:r>
              <a:rPr sz="1800" spc="-35" dirty="0">
                <a:latin typeface="Calibri"/>
                <a:cs typeface="Calibri"/>
              </a:rPr>
              <a:t>We </a:t>
            </a:r>
            <a:r>
              <a:rPr sz="1800" dirty="0">
                <a:latin typeface="Calibri"/>
                <a:cs typeface="Calibri"/>
              </a:rPr>
              <a:t>then </a:t>
            </a:r>
            <a:r>
              <a:rPr sz="1800" spc="-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line </a:t>
            </a:r>
            <a:r>
              <a:rPr sz="1800" spc="-10" dirty="0">
                <a:latin typeface="Calibri"/>
                <a:cs typeface="Calibri"/>
              </a:rPr>
              <a:t>graph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trends </a:t>
            </a:r>
            <a:r>
              <a:rPr sz="1800" dirty="0">
                <a:latin typeface="Calibri"/>
                <a:cs typeface="Calibri"/>
              </a:rPr>
              <a:t>or </a:t>
            </a:r>
            <a:r>
              <a:rPr sz="1800" spc="-15" dirty="0">
                <a:latin typeface="Calibri"/>
                <a:cs typeface="Calibri"/>
              </a:rPr>
              <a:t>pattern </a:t>
            </a:r>
            <a:r>
              <a:rPr sz="1800" dirty="0">
                <a:latin typeface="Calibri"/>
                <a:cs typeface="Calibri"/>
              </a:rPr>
              <a:t>of 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</a:t>
            </a:r>
            <a:r>
              <a:rPr sz="1800" spc="-5" dirty="0">
                <a:latin typeface="Calibri"/>
                <a:cs typeface="Calibri"/>
              </a:rPr>
              <a:t> time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case,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10" dirty="0">
                <a:latin typeface="Calibri"/>
                <a:cs typeface="Calibri"/>
              </a:rPr>
              <a:t>yearly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trend.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96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Feature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Engineering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prediction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future</a:t>
            </a:r>
            <a:r>
              <a:rPr sz="1800" spc="-5" dirty="0">
                <a:latin typeface="Calibri"/>
                <a:cs typeface="Calibri"/>
              </a:rPr>
              <a:t> module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dummy </a:t>
            </a:r>
            <a:r>
              <a:rPr sz="1800" spc="-5" dirty="0">
                <a:latin typeface="Calibri"/>
                <a:cs typeface="Calibri"/>
              </a:rPr>
              <a:t> variables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categorical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columns.</a:t>
            </a:r>
            <a:endParaRPr lang="en-US" sz="1800" spc="-5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12</a:t>
            </a:fld>
            <a:endParaRPr spc="7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D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8168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85" dirty="0"/>
              <a:t> </a:t>
            </a:r>
            <a:r>
              <a:rPr spc="5" dirty="0"/>
              <a:t>with</a:t>
            </a:r>
            <a:r>
              <a:rPr spc="85" dirty="0"/>
              <a:t> </a:t>
            </a:r>
            <a:r>
              <a:rPr spc="-325" dirty="0"/>
              <a:t>SQL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8751" y="1333500"/>
            <a:ext cx="10206990" cy="4679486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490"/>
              </a:spcBef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SQL,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Ex: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spcBef>
                <a:spcPts val="1390"/>
              </a:spcBef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‘CCA’.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5080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23177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88582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DDB"/>
                </a:solidFill>
                <a:latin typeface="Microsoft Sans Serif"/>
                <a:cs typeface="Microsoft Sans Serif"/>
              </a:rPr>
              <a:t>14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420875"/>
            <a:ext cx="10358120" cy="44754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225"/>
              </a:spcBef>
            </a:pPr>
            <a:r>
              <a:rPr sz="2200" spc="-100" dirty="0">
                <a:latin typeface="Calibri"/>
                <a:cs typeface="Calibri"/>
              </a:rPr>
              <a:t>To </a:t>
            </a:r>
            <a:r>
              <a:rPr sz="2200" spc="-15" dirty="0">
                <a:latin typeface="Calibri"/>
                <a:cs typeface="Calibri"/>
              </a:rPr>
              <a:t>visualize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launch </a:t>
            </a:r>
            <a:r>
              <a:rPr sz="2200" spc="-20" dirty="0">
                <a:latin typeface="Calibri"/>
                <a:cs typeface="Calibri"/>
              </a:rPr>
              <a:t>data </a:t>
            </a:r>
            <a:r>
              <a:rPr sz="2200" spc="-15" dirty="0">
                <a:latin typeface="Calibri"/>
                <a:cs typeface="Calibri"/>
              </a:rPr>
              <a:t>into </a:t>
            </a:r>
            <a:r>
              <a:rPr sz="2200" spc="-5" dirty="0">
                <a:latin typeface="Calibri"/>
                <a:cs typeface="Calibri"/>
              </a:rPr>
              <a:t>an </a:t>
            </a:r>
            <a:r>
              <a:rPr sz="2200" spc="-15" dirty="0">
                <a:latin typeface="Calibri"/>
                <a:cs typeface="Calibri"/>
              </a:rPr>
              <a:t>interactive </a:t>
            </a:r>
            <a:r>
              <a:rPr sz="2200" spc="-5" dirty="0">
                <a:latin typeface="Calibri"/>
                <a:cs typeface="Calibri"/>
              </a:rPr>
              <a:t>map. </a:t>
            </a:r>
            <a:r>
              <a:rPr sz="2200" spc="-40" dirty="0">
                <a:latin typeface="Calibri"/>
                <a:cs typeface="Calibri"/>
              </a:rPr>
              <a:t>We </a:t>
            </a:r>
            <a:r>
              <a:rPr sz="2200" spc="-10" dirty="0">
                <a:latin typeface="Calibri"/>
                <a:cs typeface="Calibri"/>
              </a:rPr>
              <a:t>took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latitude </a:t>
            </a:r>
            <a:r>
              <a:rPr sz="2200" spc="-5" dirty="0">
                <a:latin typeface="Calibri"/>
                <a:cs typeface="Calibri"/>
              </a:rPr>
              <a:t>and longitude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coordinates at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launch site </a:t>
            </a:r>
            <a:r>
              <a:rPr sz="2200" spc="-5" dirty="0">
                <a:latin typeface="Calibri"/>
                <a:cs typeface="Calibri"/>
              </a:rPr>
              <a:t>and added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15" dirty="0">
                <a:latin typeface="Calibri"/>
                <a:cs typeface="Calibri"/>
              </a:rPr>
              <a:t>circle marker around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launch site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label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name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site.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00" dirty="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2200" spc="-40" dirty="0">
                <a:latin typeface="Calibri"/>
                <a:cs typeface="Calibri"/>
              </a:rPr>
              <a:t>We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then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assigned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dataframe</a:t>
            </a:r>
            <a:r>
              <a:rPr sz="2200" spc="1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launch_outcomes(failure,success)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classes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0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10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00B050"/>
                </a:solidFill>
                <a:latin typeface="Calibri"/>
                <a:cs typeface="Calibri"/>
              </a:rPr>
              <a:t>Green</a:t>
            </a:r>
            <a:r>
              <a:rPr sz="2200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markers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5" dirty="0">
                <a:latin typeface="Calibri"/>
                <a:cs typeface="Calibri"/>
              </a:rPr>
              <a:t> 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map</a:t>
            </a:r>
            <a:r>
              <a:rPr sz="2200" spc="-5" dirty="0">
                <a:latin typeface="Calibri"/>
                <a:cs typeface="Calibri"/>
              </a:rPr>
              <a:t> in </a:t>
            </a:r>
            <a:r>
              <a:rPr sz="2200" spc="-15" dirty="0">
                <a:latin typeface="Calibri"/>
                <a:cs typeface="Calibri"/>
              </a:rPr>
              <a:t>MarkerCluster().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50" dirty="0">
              <a:latin typeface="Calibri"/>
              <a:cs typeface="Calibri"/>
            </a:endParaRPr>
          </a:p>
          <a:p>
            <a:pPr marL="12700" marR="8255">
              <a:lnSpc>
                <a:spcPct val="102699"/>
              </a:lnSpc>
              <a:tabLst>
                <a:tab pos="1219200" algn="l"/>
              </a:tabLst>
            </a:pPr>
            <a:r>
              <a:rPr sz="2200" spc="-40" dirty="0">
                <a:latin typeface="Calibri"/>
                <a:cs typeface="Calibri"/>
              </a:rPr>
              <a:t>We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then	used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Haversine’s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formula</a:t>
            </a:r>
            <a:r>
              <a:rPr sz="2200" spc="29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calculated</a:t>
            </a:r>
            <a:r>
              <a:rPr sz="2200" spc="2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distance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various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landmark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find </a:t>
            </a:r>
            <a:r>
              <a:rPr sz="2200" spc="-10" dirty="0">
                <a:latin typeface="Calibri"/>
                <a:cs typeface="Calibri"/>
              </a:rPr>
              <a:t>answer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questions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of:</a:t>
            </a:r>
          </a:p>
          <a:p>
            <a:pPr marL="241300" indent="-2286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How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20" dirty="0">
                <a:latin typeface="Calibri"/>
                <a:cs typeface="Calibri"/>
              </a:rPr>
              <a:t>railways,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highways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coastlines?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How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10" dirty="0">
                <a:latin typeface="Calibri"/>
                <a:cs typeface="Calibri"/>
              </a:rPr>
              <a:t>nearby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cities?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3513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25" dirty="0"/>
              <a:t> </a:t>
            </a:r>
            <a:r>
              <a:rPr spc="-175" dirty="0"/>
              <a:t>an</a:t>
            </a:r>
            <a:r>
              <a:rPr spc="120" dirty="0"/>
              <a:t> </a:t>
            </a:r>
            <a:r>
              <a:rPr spc="-85" dirty="0"/>
              <a:t>Interactive</a:t>
            </a:r>
            <a:r>
              <a:rPr spc="120" dirty="0"/>
              <a:t> </a:t>
            </a:r>
            <a:r>
              <a:rPr spc="-130" dirty="0"/>
              <a:t>Map</a:t>
            </a:r>
            <a:r>
              <a:rPr spc="13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95" dirty="0"/>
              <a:t>Folium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21050-98FF-B218-3F51-A11D28E00F3A}"/>
              </a:ext>
            </a:extLst>
          </p:cNvPr>
          <p:cNvSpPr txBox="1"/>
          <p:nvPr/>
        </p:nvSpPr>
        <p:spPr>
          <a:xfrm>
            <a:off x="1066800" y="5840124"/>
            <a:ext cx="967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IBM-Data-Science-Capstone-Project/Interactive Visual Analytics with Folium lab by Poulami </a:t>
            </a:r>
            <a:r>
              <a:rPr lang="en-US" dirty="0" err="1">
                <a:hlinkClick r:id="rId2"/>
              </a:rPr>
              <a:t>Bakshi.ipynb</a:t>
            </a:r>
            <a:r>
              <a:rPr lang="en-US" dirty="0">
                <a:hlinkClick r:id="rId2"/>
              </a:rPr>
              <a:t> at main · Poulami0702/IBM-Data-Science-Capstone-Project (github.com)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76860" marR="5715" indent="-228600">
              <a:lnSpc>
                <a:spcPts val="2620"/>
              </a:lnSpc>
              <a:spcBef>
                <a:spcPts val="204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55" dirty="0"/>
              <a:t> </a:t>
            </a:r>
            <a:r>
              <a:rPr spc="5" dirty="0"/>
              <a:t>built</a:t>
            </a:r>
            <a:r>
              <a:rPr spc="385" dirty="0"/>
              <a:t> </a:t>
            </a:r>
            <a:r>
              <a:rPr spc="-105" dirty="0"/>
              <a:t>an</a:t>
            </a:r>
            <a:r>
              <a:rPr spc="-95" dirty="0"/>
              <a:t> </a:t>
            </a:r>
            <a:r>
              <a:rPr spc="-40" dirty="0"/>
              <a:t>interactive</a:t>
            </a:r>
            <a:r>
              <a:rPr spc="385" dirty="0"/>
              <a:t> </a:t>
            </a:r>
            <a:r>
              <a:rPr spc="-55" dirty="0"/>
              <a:t>dashboard</a:t>
            </a:r>
            <a:r>
              <a:rPr spc="385" dirty="0"/>
              <a:t> </a:t>
            </a:r>
            <a:r>
              <a:rPr dirty="0"/>
              <a:t>with</a:t>
            </a:r>
            <a:r>
              <a:rPr spc="375" dirty="0"/>
              <a:t> </a:t>
            </a:r>
            <a:r>
              <a:rPr spc="-30" dirty="0"/>
              <a:t>Plotly</a:t>
            </a:r>
            <a:r>
              <a:rPr spc="385" dirty="0"/>
              <a:t> </a:t>
            </a:r>
            <a:r>
              <a:rPr spc="-85" dirty="0"/>
              <a:t>dash</a:t>
            </a:r>
            <a:r>
              <a:rPr spc="385" dirty="0"/>
              <a:t> </a:t>
            </a:r>
            <a:r>
              <a:rPr spc="-50" dirty="0"/>
              <a:t>which</a:t>
            </a:r>
            <a:r>
              <a:rPr spc="380" dirty="0"/>
              <a:t> </a:t>
            </a:r>
            <a:r>
              <a:rPr spc="-30" dirty="0"/>
              <a:t>allowing</a:t>
            </a:r>
            <a:r>
              <a:rPr spc="385" dirty="0"/>
              <a:t> </a:t>
            </a:r>
            <a:r>
              <a:rPr spc="-30" dirty="0"/>
              <a:t>the</a:t>
            </a:r>
            <a:r>
              <a:rPr spc="390" dirty="0"/>
              <a:t> </a:t>
            </a:r>
            <a:r>
              <a:rPr spc="-80" dirty="0"/>
              <a:t>user</a:t>
            </a:r>
            <a:r>
              <a:rPr spc="390" dirty="0"/>
              <a:t> </a:t>
            </a:r>
            <a:r>
              <a:rPr spc="45" dirty="0"/>
              <a:t>to</a:t>
            </a:r>
            <a:r>
              <a:rPr spc="380" dirty="0"/>
              <a:t> </a:t>
            </a:r>
            <a:r>
              <a:rPr spc="-55" dirty="0"/>
              <a:t>play </a:t>
            </a:r>
            <a:r>
              <a:rPr spc="-570" dirty="0"/>
              <a:t> </a:t>
            </a:r>
            <a:r>
              <a:rPr spc="-45" dirty="0"/>
              <a:t>around</a:t>
            </a:r>
            <a:r>
              <a:rPr spc="70" dirty="0"/>
              <a:t> </a:t>
            </a:r>
            <a:r>
              <a:rPr dirty="0"/>
              <a:t>with</a:t>
            </a:r>
            <a:r>
              <a:rPr spc="70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-40" dirty="0"/>
              <a:t>data</a:t>
            </a:r>
            <a:r>
              <a:rPr spc="75" dirty="0"/>
              <a:t> </a:t>
            </a:r>
            <a:r>
              <a:rPr spc="-145" dirty="0"/>
              <a:t>as</a:t>
            </a:r>
            <a:r>
              <a:rPr spc="75" dirty="0"/>
              <a:t> </a:t>
            </a:r>
            <a:r>
              <a:rPr spc="-40" dirty="0"/>
              <a:t>they</a:t>
            </a:r>
            <a:r>
              <a:rPr spc="85" dirty="0"/>
              <a:t> </a:t>
            </a:r>
            <a:r>
              <a:rPr spc="-85" dirty="0"/>
              <a:t>need.</a:t>
            </a:r>
          </a:p>
          <a:p>
            <a:pPr marL="276860" indent="-228600">
              <a:lnSpc>
                <a:spcPct val="100000"/>
              </a:lnSpc>
              <a:spcBef>
                <a:spcPts val="125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75" dirty="0"/>
              <a:t> </a:t>
            </a:r>
            <a:r>
              <a:rPr spc="15" dirty="0"/>
              <a:t>plotted</a:t>
            </a:r>
            <a:r>
              <a:rPr spc="75" dirty="0"/>
              <a:t> </a:t>
            </a:r>
            <a:r>
              <a:rPr spc="-35" dirty="0"/>
              <a:t>pie</a:t>
            </a:r>
            <a:r>
              <a:rPr spc="75" dirty="0"/>
              <a:t> </a:t>
            </a:r>
            <a:r>
              <a:rPr spc="-40" dirty="0"/>
              <a:t>charts</a:t>
            </a:r>
            <a:r>
              <a:rPr spc="80" dirty="0"/>
              <a:t> </a:t>
            </a:r>
            <a:r>
              <a:rPr spc="-50" dirty="0"/>
              <a:t>showing</a:t>
            </a:r>
            <a:r>
              <a:rPr spc="75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10" dirty="0"/>
              <a:t>total</a:t>
            </a:r>
            <a:r>
              <a:rPr spc="80" dirty="0"/>
              <a:t> </a:t>
            </a:r>
            <a:r>
              <a:rPr spc="-90" dirty="0"/>
              <a:t>launches</a:t>
            </a:r>
            <a:r>
              <a:rPr spc="75" dirty="0"/>
              <a:t> </a:t>
            </a:r>
            <a:r>
              <a:rPr spc="-65" dirty="0"/>
              <a:t>by</a:t>
            </a:r>
            <a:r>
              <a:rPr spc="80" dirty="0"/>
              <a:t> </a:t>
            </a:r>
            <a:r>
              <a:rPr spc="-145" dirty="0"/>
              <a:t>a</a:t>
            </a:r>
            <a:r>
              <a:rPr spc="75" dirty="0"/>
              <a:t> </a:t>
            </a:r>
            <a:r>
              <a:rPr spc="-30" dirty="0"/>
              <a:t>certain</a:t>
            </a:r>
            <a:r>
              <a:rPr spc="70" dirty="0"/>
              <a:t> </a:t>
            </a:r>
            <a:r>
              <a:rPr spc="-80" dirty="0"/>
              <a:t>sites.</a:t>
            </a:r>
          </a:p>
          <a:p>
            <a:pPr marL="276860" marR="5080" indent="-228600">
              <a:lnSpc>
                <a:spcPts val="2620"/>
              </a:lnSpc>
              <a:spcBef>
                <a:spcPts val="156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50" dirty="0"/>
              <a:t> </a:t>
            </a:r>
            <a:r>
              <a:rPr spc="-40" dirty="0"/>
              <a:t>then</a:t>
            </a:r>
            <a:r>
              <a:rPr spc="370" dirty="0"/>
              <a:t> </a:t>
            </a:r>
            <a:r>
              <a:rPr spc="15" dirty="0"/>
              <a:t>plotted</a:t>
            </a:r>
            <a:r>
              <a:rPr spc="380" dirty="0"/>
              <a:t> </a:t>
            </a:r>
            <a:r>
              <a:rPr spc="-45" dirty="0"/>
              <a:t>scatter</a:t>
            </a:r>
            <a:r>
              <a:rPr spc="385" dirty="0"/>
              <a:t> </a:t>
            </a:r>
            <a:r>
              <a:rPr spc="-35" dirty="0"/>
              <a:t>graph</a:t>
            </a:r>
            <a:r>
              <a:rPr spc="375" dirty="0"/>
              <a:t> </a:t>
            </a:r>
            <a:r>
              <a:rPr spc="-50" dirty="0"/>
              <a:t>showing</a:t>
            </a:r>
            <a:r>
              <a:rPr spc="380" dirty="0"/>
              <a:t> </a:t>
            </a:r>
            <a:r>
              <a:rPr spc="-30" dirty="0"/>
              <a:t>the</a:t>
            </a:r>
            <a:r>
              <a:rPr spc="385" dirty="0"/>
              <a:t> </a:t>
            </a:r>
            <a:r>
              <a:rPr spc="-35" dirty="0"/>
              <a:t>relationship</a:t>
            </a:r>
            <a:r>
              <a:rPr spc="380" dirty="0"/>
              <a:t> </a:t>
            </a:r>
            <a:r>
              <a:rPr dirty="0"/>
              <a:t>with</a:t>
            </a:r>
            <a:r>
              <a:rPr spc="375" dirty="0"/>
              <a:t> </a:t>
            </a:r>
            <a:r>
              <a:rPr spc="-80" dirty="0"/>
              <a:t>Outcome</a:t>
            </a:r>
            <a:r>
              <a:rPr spc="385" dirty="0"/>
              <a:t> </a:t>
            </a:r>
            <a:r>
              <a:rPr spc="-70" dirty="0"/>
              <a:t>and</a:t>
            </a:r>
            <a:r>
              <a:rPr spc="380" dirty="0"/>
              <a:t> </a:t>
            </a:r>
            <a:r>
              <a:rPr spc="-90" dirty="0"/>
              <a:t>Payload </a:t>
            </a:r>
            <a:r>
              <a:rPr spc="-570" dirty="0"/>
              <a:t> </a:t>
            </a:r>
            <a:r>
              <a:rPr spc="-140" dirty="0"/>
              <a:t>Mass</a:t>
            </a:r>
            <a:r>
              <a:rPr spc="70" dirty="0"/>
              <a:t> </a:t>
            </a:r>
            <a:r>
              <a:rPr spc="-120" dirty="0"/>
              <a:t>(Kg)</a:t>
            </a:r>
            <a:r>
              <a:rPr spc="80" dirty="0"/>
              <a:t> </a:t>
            </a:r>
            <a:r>
              <a:rPr spc="-5" dirty="0"/>
              <a:t>for</a:t>
            </a:r>
            <a:r>
              <a:rPr spc="80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-30" dirty="0"/>
              <a:t>different</a:t>
            </a:r>
            <a:r>
              <a:rPr spc="75" dirty="0"/>
              <a:t> </a:t>
            </a:r>
            <a:r>
              <a:rPr spc="-25" dirty="0"/>
              <a:t>booster</a:t>
            </a:r>
            <a:r>
              <a:rPr spc="80" dirty="0"/>
              <a:t> </a:t>
            </a:r>
            <a:r>
              <a:rPr spc="-55" dirty="0"/>
              <a:t>version.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49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30" dirty="0"/>
              <a:t> </a:t>
            </a:r>
            <a:r>
              <a:rPr spc="-245" dirty="0"/>
              <a:t>a</a:t>
            </a:r>
            <a:r>
              <a:rPr spc="125" dirty="0"/>
              <a:t> </a:t>
            </a:r>
            <a:r>
              <a:rPr spc="-105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45" dirty="0"/>
              <a:t>Plotly</a:t>
            </a:r>
            <a:r>
              <a:rPr spc="135" dirty="0"/>
              <a:t> </a:t>
            </a:r>
            <a:r>
              <a:rPr spc="-175" dirty="0"/>
              <a:t>Dash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F676B-D851-9D25-0A87-D28F292A384E}"/>
              </a:ext>
            </a:extLst>
          </p:cNvPr>
          <p:cNvSpPr txBox="1"/>
          <p:nvPr/>
        </p:nvSpPr>
        <p:spPr>
          <a:xfrm>
            <a:off x="609600" y="3881627"/>
            <a:ext cx="6094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IBM-Data-Science-Capstone-Project/</a:t>
            </a:r>
            <a:r>
              <a:rPr lang="en-US" sz="1600" dirty="0" err="1">
                <a:hlinkClick r:id="rId2"/>
              </a:rPr>
              <a:t>Plotly</a:t>
            </a:r>
            <a:r>
              <a:rPr lang="en-US" sz="1600" dirty="0">
                <a:hlinkClick r:id="rId2"/>
              </a:rPr>
              <a:t> Dashboard App for SpaceX launches by Poulami Bakshi </a:t>
            </a:r>
            <a:r>
              <a:rPr lang="en-US" sz="1600" dirty="0" err="1">
                <a:hlinkClick r:id="rId2"/>
              </a:rPr>
              <a:t>Final.ipynb</a:t>
            </a:r>
            <a:r>
              <a:rPr lang="en-US" sz="1600" dirty="0">
                <a:hlinkClick r:id="rId2"/>
              </a:rPr>
              <a:t> at main · Poulami0702/IBM-Data-Science-Capstone-Project (github.com)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5048" y="1667255"/>
            <a:ext cx="2545079" cy="43647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0536" y="2389292"/>
            <a:ext cx="2270760" cy="272161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5" dirty="0">
                <a:latin typeface="Calibri"/>
                <a:cs typeface="Calibri"/>
              </a:rPr>
              <a:t>Building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 dirty="0">
              <a:latin typeface="Calibri"/>
              <a:cs typeface="Calibri"/>
            </a:endParaRPr>
          </a:p>
          <a:p>
            <a:pPr marL="127000" marR="497205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Load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into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NumPy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Pandas</a:t>
            </a:r>
            <a:endParaRPr sz="1500" dirty="0">
              <a:latin typeface="Calibri"/>
              <a:cs typeface="Calibri"/>
            </a:endParaRPr>
          </a:p>
          <a:p>
            <a:pPr marL="127000" marR="88265" indent="-114300">
              <a:lnSpc>
                <a:spcPct val="9130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25" dirty="0">
                <a:latin typeface="Calibri"/>
                <a:cs typeface="Calibri"/>
              </a:rPr>
              <a:t>Transform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then </a:t>
            </a:r>
            <a:r>
              <a:rPr sz="1500" spc="-5" dirty="0">
                <a:latin typeface="Calibri"/>
                <a:cs typeface="Calibri"/>
              </a:rPr>
              <a:t>split </a:t>
            </a:r>
            <a:r>
              <a:rPr sz="1500" spc="-10" dirty="0">
                <a:latin typeface="Calibri"/>
                <a:cs typeface="Calibri"/>
              </a:rPr>
              <a:t>into training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test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datasets</a:t>
            </a:r>
            <a:endParaRPr sz="1500" dirty="0">
              <a:latin typeface="Calibri"/>
              <a:cs typeface="Calibri"/>
            </a:endParaRPr>
          </a:p>
          <a:p>
            <a:pPr marL="127000" marR="20320" indent="-114300">
              <a:lnSpc>
                <a:spcPts val="1700"/>
              </a:lnSpc>
              <a:spcBef>
                <a:spcPts val="23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Decide which type of </a:t>
            </a:r>
            <a:r>
              <a:rPr sz="1500" dirty="0">
                <a:latin typeface="Calibri"/>
                <a:cs typeface="Calibri"/>
              </a:rPr>
              <a:t>ML </a:t>
            </a:r>
            <a:r>
              <a:rPr sz="1500" spc="-10" dirty="0">
                <a:latin typeface="Calibri"/>
                <a:cs typeface="Calibri"/>
              </a:rPr>
              <a:t>to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use</a:t>
            </a:r>
            <a:endParaRPr sz="1500" dirty="0">
              <a:latin typeface="Calibri"/>
              <a:cs typeface="Calibri"/>
            </a:endParaRPr>
          </a:p>
          <a:p>
            <a:pPr marL="127000" marR="5080" indent="-114300">
              <a:lnSpc>
                <a:spcPct val="92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set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15" dirty="0">
                <a:latin typeface="Calibri"/>
                <a:cs typeface="Calibri"/>
              </a:rPr>
              <a:t>parameters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algorithms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GridSearchCV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fit it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 dataset.</a:t>
            </a:r>
            <a:endParaRPr sz="15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83864" y="1667255"/>
            <a:ext cx="2542032" cy="43647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98646" y="2389292"/>
            <a:ext cx="2295525" cy="164274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5" dirty="0">
                <a:latin typeface="Calibri"/>
                <a:cs typeface="Calibri"/>
              </a:rPr>
              <a:t>Evaluating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 dirty="0">
              <a:latin typeface="Calibri"/>
              <a:cs typeface="Calibri"/>
            </a:endParaRPr>
          </a:p>
          <a:p>
            <a:pPr marL="127000" marR="5080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Check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accuracy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 </a:t>
            </a:r>
            <a:r>
              <a:rPr sz="1500" dirty="0">
                <a:latin typeface="Calibri"/>
                <a:cs typeface="Calibri"/>
              </a:rPr>
              <a:t>each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model</a:t>
            </a:r>
            <a:endParaRPr sz="1500" dirty="0">
              <a:latin typeface="Calibri"/>
              <a:cs typeface="Calibri"/>
            </a:endParaRPr>
          </a:p>
          <a:p>
            <a:pPr marL="127000" marR="8255" indent="-114300">
              <a:lnSpc>
                <a:spcPts val="168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Get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tuned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hyperparameters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 </a:t>
            </a:r>
            <a:r>
              <a:rPr sz="1500" dirty="0">
                <a:latin typeface="Calibri"/>
                <a:cs typeface="Calibri"/>
              </a:rPr>
              <a:t>each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type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of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algorithms.</a:t>
            </a:r>
            <a:endParaRPr sz="1500" dirty="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8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plot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confusion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matrix.</a:t>
            </a:r>
            <a:endParaRPr sz="15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02679" y="1667255"/>
            <a:ext cx="2542031" cy="43647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16751" y="2389292"/>
            <a:ext cx="2089785" cy="94170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0" dirty="0">
                <a:latin typeface="Calibri"/>
                <a:cs typeface="Calibri"/>
              </a:rPr>
              <a:t>Improving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69215" indent="-114935">
              <a:lnSpc>
                <a:spcPts val="1680"/>
              </a:lnSpc>
              <a:spcBef>
                <a:spcPts val="795"/>
              </a:spcBef>
              <a:buChar char="•"/>
              <a:tabLst>
                <a:tab pos="127635" algn="l"/>
              </a:tabLst>
            </a:pPr>
            <a:r>
              <a:rPr sz="1500" spc="-5" dirty="0">
                <a:latin typeface="Calibri"/>
                <a:cs typeface="Calibri"/>
              </a:rPr>
              <a:t>Use </a:t>
            </a:r>
            <a:r>
              <a:rPr sz="1500" spc="-10" dirty="0">
                <a:latin typeface="Calibri"/>
                <a:cs typeface="Calibri"/>
              </a:rPr>
              <a:t>Feature </a:t>
            </a:r>
            <a:r>
              <a:rPr sz="1500" spc="-5" dirty="0">
                <a:latin typeface="Calibri"/>
                <a:cs typeface="Calibri"/>
              </a:rPr>
              <a:t>Engineering </a:t>
            </a:r>
            <a:r>
              <a:rPr sz="1500" spc="-3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Tuning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18447" y="1667255"/>
            <a:ext cx="2545079" cy="43647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34868" y="2389292"/>
            <a:ext cx="2118995" cy="114554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5" dirty="0">
                <a:latin typeface="Calibri"/>
                <a:cs typeface="Calibri"/>
              </a:rPr>
              <a:t>Find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Best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ct val="9130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The model </a:t>
            </a:r>
            <a:r>
              <a:rPr sz="1500" dirty="0">
                <a:latin typeface="Calibri"/>
                <a:cs typeface="Calibri"/>
              </a:rPr>
              <a:t>with the </a:t>
            </a:r>
            <a:r>
              <a:rPr sz="1500" spc="-10" dirty="0">
                <a:latin typeface="Calibri"/>
                <a:cs typeface="Calibri"/>
              </a:rPr>
              <a:t>best </a:t>
            </a:r>
            <a:r>
              <a:rPr sz="1500" spc="-5" dirty="0">
                <a:latin typeface="Calibri"/>
                <a:cs typeface="Calibri"/>
              </a:rPr>
              <a:t> accuracy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score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will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be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best performing </a:t>
            </a:r>
            <a:r>
              <a:rPr sz="1500" spc="-5" dirty="0">
                <a:latin typeface="Calibri"/>
                <a:cs typeface="Calibri"/>
              </a:rPr>
              <a:t>model.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7456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Predictive</a:t>
            </a:r>
            <a:r>
              <a:rPr spc="95" dirty="0"/>
              <a:t> </a:t>
            </a:r>
            <a:r>
              <a:rPr spc="-125" dirty="0"/>
              <a:t>Analysis</a:t>
            </a:r>
            <a:r>
              <a:rPr spc="105" dirty="0"/>
              <a:t> </a:t>
            </a:r>
            <a:r>
              <a:rPr spc="-120" dirty="0"/>
              <a:t>(Classification)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75216" y="4123435"/>
            <a:ext cx="2023745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</a:t>
            </a:r>
            <a:endParaRPr sz="1200">
              <a:latin typeface="Calibri"/>
              <a:cs typeface="Calibri"/>
            </a:endParaRPr>
          </a:p>
          <a:p>
            <a:pPr marL="12700" marR="37465">
              <a:lnSpc>
                <a:spcPts val="1390"/>
              </a:lnSpc>
              <a:spcBef>
                <a:spcPts val="40"/>
              </a:spcBef>
            </a:pP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/S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eX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ma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</a:t>
            </a:r>
            <a:r>
              <a:rPr sz="12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</a:t>
            </a:r>
            <a:r>
              <a:rPr sz="12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x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_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as </a:t>
            </a:r>
            <a:r>
              <a:rPr sz="120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h_app.py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E76D50-DE18-7980-4791-4FD744855AC6}"/>
              </a:ext>
            </a:extLst>
          </p:cNvPr>
          <p:cNvSpPr txBox="1"/>
          <p:nvPr/>
        </p:nvSpPr>
        <p:spPr>
          <a:xfrm>
            <a:off x="551576" y="6013157"/>
            <a:ext cx="9430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IBM-Data-Science-Capstone-Project/SpaceX Machine Learning Prediction by Poulami </a:t>
            </a:r>
            <a:r>
              <a:rPr lang="en-US" dirty="0" err="1">
                <a:hlinkClick r:id="rId7"/>
              </a:rPr>
              <a:t>Bakshi.ipynb</a:t>
            </a:r>
            <a:r>
              <a:rPr lang="en-US" dirty="0">
                <a:hlinkClick r:id="rId7"/>
              </a:rPr>
              <a:t> at main · Poulami0702/IBM-Data-Science-Capstone-Project (github.com)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864" y="1652523"/>
            <a:ext cx="6852284" cy="2073910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categorized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is: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522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90" dirty="0"/>
              <a:t>R</a:t>
            </a:r>
            <a:r>
              <a:rPr spc="-220" dirty="0"/>
              <a:t>es</a:t>
            </a:r>
            <a:r>
              <a:rPr spc="-100" dirty="0"/>
              <a:t>u</a:t>
            </a:r>
            <a:r>
              <a:rPr spc="40" dirty="0"/>
              <a:t>l</a:t>
            </a:r>
            <a:r>
              <a:rPr spc="165" dirty="0"/>
              <a:t>t</a:t>
            </a:r>
            <a:r>
              <a:rPr spc="-229" dirty="0"/>
              <a:t>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3850" y="1793494"/>
            <a:ext cx="2319020" cy="2945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4587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	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be.</a:t>
            </a:r>
            <a:endParaRPr sz="2000">
              <a:latin typeface="Microsoft Sans Serif"/>
              <a:cs typeface="Microsoft Sans Serif"/>
            </a:endParaRPr>
          </a:p>
          <a:p>
            <a:pPr marL="12700" marR="67945">
              <a:lnSpc>
                <a:spcPct val="100000"/>
              </a:lnSpc>
              <a:spcBef>
                <a:spcPts val="139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SLC40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0128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20" dirty="0"/>
              <a:t> </a:t>
            </a:r>
            <a:r>
              <a:rPr spc="-114" dirty="0"/>
              <a:t>Number</a:t>
            </a:r>
            <a:r>
              <a:rPr spc="125" dirty="0"/>
              <a:t> </a:t>
            </a:r>
            <a:r>
              <a:rPr spc="-215" dirty="0"/>
              <a:t>vs.</a:t>
            </a:r>
            <a:r>
              <a:rPr spc="125" dirty="0"/>
              <a:t> </a:t>
            </a:r>
            <a:r>
              <a:rPr spc="-155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3127" y="1578610"/>
            <a:ext cx="8339455" cy="3983990"/>
            <a:chOff x="643127" y="1533144"/>
            <a:chExt cx="8339455" cy="39839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533144"/>
              <a:ext cx="8339328" cy="39837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89" y="1727200"/>
              <a:ext cx="7754108" cy="33972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437" y="1963420"/>
            <a:ext cx="2544445" cy="3094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655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O</a:t>
            </a:r>
            <a:r>
              <a:rPr spc="-170" dirty="0"/>
              <a:t>u</a:t>
            </a:r>
            <a:r>
              <a:rPr spc="105" dirty="0"/>
              <a:t>tl</a:t>
            </a:r>
            <a:r>
              <a:rPr spc="45" dirty="0"/>
              <a:t>i</a:t>
            </a:r>
            <a:r>
              <a:rPr spc="-100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721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155" dirty="0"/>
              <a:t>Launch</a:t>
            </a:r>
            <a:r>
              <a:rPr spc="114" dirty="0"/>
              <a:t> </a:t>
            </a:r>
            <a:r>
              <a:rPr spc="-13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0450" y="1813052"/>
            <a:ext cx="2770505" cy="3220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30504" marR="5080" indent="283210" algn="just">
              <a:lnSpc>
                <a:spcPct val="100400"/>
              </a:lnSpc>
              <a:spcBef>
                <a:spcPts val="9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once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than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7000kg,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 dirty="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highly</a:t>
            </a:r>
            <a:endParaRPr sz="1800" dirty="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increased.</a:t>
            </a:r>
            <a:endParaRPr sz="1800" dirty="0">
              <a:latin typeface="Microsoft Sans Serif"/>
              <a:cs typeface="Microsoft Sans Serif"/>
            </a:endParaRPr>
          </a:p>
          <a:p>
            <a:pPr marL="12700" marR="5080" indent="231775" algn="r">
              <a:lnSpc>
                <a:spcPct val="98500"/>
              </a:lnSpc>
              <a:spcBef>
                <a:spcPts val="1470"/>
              </a:spcBef>
            </a:pP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 is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no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say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dependent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 dirty="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 dirty="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08247" y="1584960"/>
            <a:ext cx="8257540" cy="4097020"/>
            <a:chOff x="3508247" y="1584960"/>
            <a:chExt cx="8257540" cy="40970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247" y="1584960"/>
              <a:ext cx="8257032" cy="40965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1668" y="1780806"/>
              <a:ext cx="7672070" cy="350728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20</a:t>
            </a:fld>
            <a:endParaRPr spc="7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0514" y="1617979"/>
            <a:ext cx="3057525" cy="3637279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310"/>
              </a:spcBef>
            </a:pP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depicted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possibility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influences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landing outcomes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5" dirty="0">
                <a:latin typeface="Calibri"/>
                <a:cs typeface="Calibri"/>
              </a:rPr>
              <a:t>some orbits </a:t>
            </a:r>
            <a:r>
              <a:rPr sz="1800" dirty="0">
                <a:latin typeface="Calibri"/>
                <a:cs typeface="Calibri"/>
              </a:rPr>
              <a:t>has 100%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SSO,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HEO,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GEO</a:t>
            </a:r>
            <a:r>
              <a:rPr sz="1800" spc="-5" dirty="0">
                <a:latin typeface="Calibri"/>
                <a:cs typeface="Calibri"/>
              </a:rPr>
              <a:t> AND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ES-L1 </a:t>
            </a:r>
            <a:r>
              <a:rPr sz="1800" dirty="0">
                <a:latin typeface="Calibri"/>
                <a:cs typeface="Calibri"/>
              </a:rPr>
              <a:t>while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 produced </a:t>
            </a:r>
            <a:r>
              <a:rPr sz="1800" dirty="0">
                <a:latin typeface="Calibri"/>
                <a:cs typeface="Calibri"/>
              </a:rPr>
              <a:t> 0%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success.</a:t>
            </a:r>
            <a:endParaRPr sz="1800">
              <a:latin typeface="Calibri"/>
              <a:cs typeface="Calibri"/>
            </a:endParaRPr>
          </a:p>
          <a:p>
            <a:pPr marL="12700" marR="27305">
              <a:lnSpc>
                <a:spcPct val="90200"/>
              </a:lnSpc>
              <a:spcBef>
                <a:spcPts val="955"/>
              </a:spcBef>
            </a:pPr>
            <a:r>
              <a:rPr sz="1800" spc="-30" dirty="0">
                <a:latin typeface="Calibri"/>
                <a:cs typeface="Calibri"/>
              </a:rPr>
              <a:t>However,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deeper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 some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this orbits </a:t>
            </a:r>
            <a:r>
              <a:rPr sz="1800" dirty="0">
                <a:latin typeface="Calibri"/>
                <a:cs typeface="Calibri"/>
              </a:rPr>
              <a:t>has only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occurrence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GEO,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SO, </a:t>
            </a:r>
            <a:r>
              <a:rPr sz="1800" spc="-15" dirty="0">
                <a:latin typeface="Calibri"/>
                <a:cs typeface="Calibri"/>
              </a:rPr>
              <a:t> HEO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ES-L1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 </a:t>
            </a:r>
            <a:r>
              <a:rPr sz="1800" spc="-5" dirty="0">
                <a:latin typeface="Calibri"/>
                <a:cs typeface="Calibri"/>
              </a:rPr>
              <a:t>mean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dataset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10" dirty="0">
                <a:latin typeface="Calibri"/>
                <a:cs typeface="Calibri"/>
              </a:rPr>
              <a:t> trend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before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draw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any</a:t>
            </a:r>
            <a:r>
              <a:rPr sz="1800" spc="-5" dirty="0">
                <a:latin typeface="Calibri"/>
                <a:cs typeface="Calibri"/>
              </a:rPr>
              <a:t> conclusion.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5359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Rate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07136" y="1478280"/>
            <a:ext cx="7367270" cy="4185285"/>
            <a:chOff x="707136" y="1478280"/>
            <a:chExt cx="7367270" cy="41852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136" y="1478280"/>
              <a:ext cx="7367016" cy="41849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337" y="1674241"/>
              <a:ext cx="6780641" cy="359578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019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14" dirty="0"/>
              <a:t> </a:t>
            </a:r>
            <a:r>
              <a:rPr spc="-114" dirty="0"/>
              <a:t>Number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55591" y="1441703"/>
            <a:ext cx="7458709" cy="4029710"/>
            <a:chOff x="4355591" y="1441703"/>
            <a:chExt cx="7458709" cy="4029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5591" y="1441703"/>
              <a:ext cx="7458456" cy="40294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1286" y="1635163"/>
              <a:ext cx="6870700" cy="344360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47653" y="1654555"/>
            <a:ext cx="3181350" cy="3500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960" marR="5080" indent="410209" algn="r">
              <a:lnSpc>
                <a:spcPct val="100400"/>
              </a:lnSpc>
              <a:spcBef>
                <a:spcPts val="9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generally,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(especially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orbit)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except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37160" marR="5080" indent="-125095" algn="r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that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should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excluded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statement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25"/>
              </a:spcBef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4469" y="1547876"/>
            <a:ext cx="3203575" cy="285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i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rb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it. 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 impact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MEO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1800">
              <a:latin typeface="Microsoft Sans Serif"/>
              <a:cs typeface="Microsoft Sans Serif"/>
            </a:endParaRPr>
          </a:p>
          <a:p>
            <a:pPr marL="12700" marR="128270">
              <a:lnSpc>
                <a:spcPct val="102200"/>
              </a:lnSpc>
              <a:spcBef>
                <a:spcPts val="1295"/>
              </a:spcBef>
            </a:pPr>
            <a:r>
              <a:rPr sz="18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eem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2700" marR="58419">
              <a:lnSpc>
                <a:spcPct val="99400"/>
              </a:lnSpc>
              <a:spcBef>
                <a:spcPts val="1455"/>
              </a:spcBef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il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  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HEO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5110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14" dirty="0"/>
              <a:t> </a:t>
            </a:r>
            <a:r>
              <a:rPr spc="-5" dirty="0"/>
              <a:t>Orbit</a:t>
            </a:r>
            <a:r>
              <a:rPr spc="125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6072" y="1322832"/>
            <a:ext cx="7458709" cy="4410710"/>
            <a:chOff x="576072" y="1322832"/>
            <a:chExt cx="7458709" cy="44107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22832"/>
              <a:ext cx="7458456" cy="44104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17650"/>
              <a:ext cx="6870700" cy="3822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0672" y="1825494"/>
            <a:ext cx="887730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5"/>
              </a:lnSpc>
            </a:pPr>
            <a:r>
              <a:rPr sz="2800" dirty="0">
                <a:latin typeface="Arial MT"/>
                <a:cs typeface="Arial MT"/>
              </a:rPr>
              <a:t>•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15" dirty="0">
                <a:latin typeface="Calibri"/>
                <a:cs typeface="Calibri"/>
              </a:rPr>
              <a:t>JDJD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7467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05" dirty="0"/>
              <a:t> </a:t>
            </a: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Yearly</a:t>
            </a:r>
            <a:r>
              <a:rPr spc="120" dirty="0"/>
              <a:t> </a:t>
            </a:r>
            <a:r>
              <a:rPr spc="-175" dirty="0"/>
              <a:t>Trend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694176" y="1371600"/>
            <a:ext cx="7873365" cy="4453255"/>
            <a:chOff x="3694176" y="1371600"/>
            <a:chExt cx="7873365" cy="44532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4176" y="1371600"/>
              <a:ext cx="7872983" cy="44531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8955" y="1567675"/>
              <a:ext cx="7285735" cy="386364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66825" y="1563115"/>
            <a:ext cx="2657475" cy="252222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37490" marR="5080" indent="-177800" algn="just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This figures clearly depicted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increasing </a:t>
            </a:r>
            <a:r>
              <a:rPr sz="1800" spc="-10" dirty="0">
                <a:latin typeface="Calibri"/>
                <a:cs typeface="Calibri"/>
              </a:rPr>
              <a:t>trend from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year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2013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until </a:t>
            </a:r>
            <a:r>
              <a:rPr sz="1800" dirty="0">
                <a:latin typeface="Calibri"/>
                <a:cs typeface="Calibri"/>
              </a:rPr>
              <a:t>2020.</a:t>
            </a:r>
            <a:endParaRPr sz="1800">
              <a:latin typeface="Calibri"/>
              <a:cs typeface="Calibri"/>
            </a:endParaRPr>
          </a:p>
          <a:p>
            <a:pPr marL="386080" marR="6985" indent="-374015" algn="r">
              <a:lnSpc>
                <a:spcPct val="90300"/>
              </a:lnSpc>
              <a:spcBef>
                <a:spcPts val="955"/>
              </a:spcBef>
            </a:pP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-10" dirty="0">
                <a:latin typeface="Calibri"/>
                <a:cs typeface="Calibri"/>
              </a:rPr>
              <a:t> trend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continue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next year onward.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-5" dirty="0">
                <a:latin typeface="Calibri"/>
                <a:cs typeface="Calibri"/>
              </a:rPr>
              <a:t> will</a:t>
            </a:r>
            <a:r>
              <a:rPr sz="1800" spc="-10" dirty="0">
                <a:latin typeface="Calibri"/>
                <a:cs typeface="Calibri"/>
              </a:rPr>
              <a:t> steadily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increase until reaching </a:t>
            </a:r>
            <a:r>
              <a:rPr sz="1800" dirty="0">
                <a:latin typeface="Calibri"/>
                <a:cs typeface="Calibri"/>
              </a:rPr>
              <a:t> 1/100%</a:t>
            </a:r>
            <a:r>
              <a:rPr sz="1800" spc="-5" dirty="0">
                <a:latin typeface="Calibri"/>
                <a:cs typeface="Calibri"/>
              </a:rPr>
              <a:t> success </a:t>
            </a:r>
            <a:r>
              <a:rPr sz="1800" spc="-20" dirty="0">
                <a:latin typeface="Calibri"/>
                <a:cs typeface="Calibri"/>
              </a:rPr>
              <a:t>rate.</a:t>
            </a:r>
            <a:endParaRPr sz="18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740"/>
              </a:spcBef>
            </a:pP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424" y="1655571"/>
            <a:ext cx="7825740" cy="6654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380"/>
              </a:spcBef>
            </a:pPr>
            <a:r>
              <a:rPr sz="2200" spc="-245" dirty="0">
                <a:latin typeface="Microsoft Sans Serif"/>
                <a:cs typeface="Microsoft Sans Serif"/>
              </a:rPr>
              <a:t>We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used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05" dirty="0">
                <a:latin typeface="Microsoft Sans Serif"/>
                <a:cs typeface="Microsoft Sans Serif"/>
              </a:rPr>
              <a:t>key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word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3225" b="1" spc="-89" baseline="1291" dirty="0">
                <a:latin typeface="Trebuchet MS"/>
                <a:cs typeface="Trebuchet MS"/>
              </a:rPr>
              <a:t>DISTINCT</a:t>
            </a:r>
            <a:r>
              <a:rPr sz="3225" b="1" spc="15" baseline="1291" dirty="0">
                <a:latin typeface="Trebuchet MS"/>
                <a:cs typeface="Trebuchet MS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to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show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only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unique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launch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sites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from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55" dirty="0">
                <a:latin typeface="Microsoft Sans Serif"/>
                <a:cs typeface="Microsoft Sans Serif"/>
              </a:rPr>
              <a:t>SpaceX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926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5" dirty="0">
                <a:solidFill>
                  <a:srgbClr val="0B49CB"/>
                </a:solidFill>
                <a:latin typeface="Microsoft Sans Serif"/>
                <a:cs typeface="Microsoft Sans Serif"/>
              </a:rPr>
              <a:t>All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8200" y="2423160"/>
            <a:ext cx="8930640" cy="3853179"/>
            <a:chOff x="838200" y="2423160"/>
            <a:chExt cx="8930640" cy="38531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2423160"/>
              <a:ext cx="8930640" cy="38526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684" y="2618460"/>
              <a:ext cx="8343900" cy="326389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0072" y="1844547"/>
            <a:ext cx="7793355" cy="6934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204"/>
              </a:spcBef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727773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Begin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35" dirty="0">
                <a:solidFill>
                  <a:srgbClr val="0B49CB"/>
                </a:solidFill>
                <a:latin typeface="Microsoft Sans Serif"/>
                <a:cs typeface="Microsoft Sans Serif"/>
              </a:rPr>
              <a:t>'CCA'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3608" y="2670048"/>
            <a:ext cx="9055735" cy="3493135"/>
            <a:chOff x="673608" y="2670048"/>
            <a:chExt cx="9055735" cy="34931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08" y="2670048"/>
              <a:ext cx="9055608" cy="34930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266" y="2863521"/>
              <a:ext cx="8470239" cy="29071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4167" y="1753107"/>
            <a:ext cx="754570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225"/>
              </a:spcBef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38569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35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1519" y="2755392"/>
            <a:ext cx="8806180" cy="3469004"/>
            <a:chOff x="731519" y="2755392"/>
            <a:chExt cx="8806180" cy="34690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19" y="2755392"/>
              <a:ext cx="8805672" cy="34686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427" y="2951416"/>
              <a:ext cx="8218563" cy="288000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845564"/>
            <a:ext cx="73056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20" dirty="0">
                <a:latin typeface="Microsoft Sans Serif"/>
                <a:cs typeface="Microsoft Sans Serif"/>
              </a:rPr>
              <a:t>a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60" dirty="0">
                <a:latin typeface="Microsoft Sans Serif"/>
                <a:cs typeface="Microsoft Sans Serif"/>
              </a:rPr>
              <a:t>a</a:t>
            </a:r>
            <a:r>
              <a:rPr sz="2000" spc="-105" dirty="0">
                <a:latin typeface="Microsoft Sans Serif"/>
                <a:cs typeface="Microsoft Sans Serif"/>
              </a:rPr>
              <a:t>v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-40" dirty="0">
                <a:latin typeface="Microsoft Sans Serif"/>
                <a:cs typeface="Microsoft Sans Serif"/>
              </a:rPr>
              <a:t>r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35" dirty="0">
                <a:latin typeface="Microsoft Sans Serif"/>
                <a:cs typeface="Microsoft Sans Serif"/>
              </a:rPr>
              <a:t>g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p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90" dirty="0">
                <a:latin typeface="Microsoft Sans Serif"/>
                <a:cs typeface="Microsoft Sans Serif"/>
              </a:rPr>
              <a:t>y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-125" dirty="0">
                <a:latin typeface="Microsoft Sans Serif"/>
                <a:cs typeface="Microsoft Sans Serif"/>
              </a:rPr>
              <a:t>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40" dirty="0">
                <a:latin typeface="Microsoft Sans Serif"/>
                <a:cs typeface="Microsoft Sans Serif"/>
              </a:rPr>
              <a:t>r</a:t>
            </a:r>
            <a:r>
              <a:rPr sz="2000" spc="15" dirty="0">
                <a:latin typeface="Microsoft Sans Serif"/>
                <a:cs typeface="Microsoft Sans Serif"/>
              </a:rPr>
              <a:t>r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b</a:t>
            </a:r>
            <a:r>
              <a:rPr sz="2000" spc="-85" dirty="0">
                <a:latin typeface="Microsoft Sans Serif"/>
                <a:cs typeface="Microsoft Sans Serif"/>
              </a:rPr>
              <a:t>y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b</a:t>
            </a:r>
            <a:r>
              <a:rPr sz="2000" spc="-15" dirty="0">
                <a:latin typeface="Microsoft Sans Serif"/>
                <a:cs typeface="Microsoft Sans Serif"/>
              </a:rPr>
              <a:t>oo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45" dirty="0">
                <a:latin typeface="Microsoft Sans Serif"/>
                <a:cs typeface="Microsoft Sans Serif"/>
              </a:rPr>
              <a:t>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v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25" dirty="0">
                <a:latin typeface="Microsoft Sans Serif"/>
                <a:cs typeface="Microsoft Sans Serif"/>
              </a:rPr>
              <a:t>r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35" dirty="0">
                <a:latin typeface="Microsoft Sans Serif"/>
                <a:cs typeface="Microsoft Sans Serif"/>
              </a:rPr>
              <a:t>n  F9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v1.1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60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683640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Average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by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0B49CB"/>
                </a:solidFill>
                <a:latin typeface="Microsoft Sans Serif"/>
                <a:cs typeface="Microsoft Sans Serif"/>
              </a:rPr>
              <a:t>F9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10" dirty="0">
                <a:solidFill>
                  <a:srgbClr val="0B49CB"/>
                </a:solidFill>
                <a:latin typeface="Microsoft Sans Serif"/>
                <a:cs typeface="Microsoft Sans Serif"/>
              </a:rPr>
              <a:t>v1.1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615183"/>
            <a:ext cx="8708390" cy="3435350"/>
            <a:chOff x="576072" y="2615183"/>
            <a:chExt cx="8708390" cy="3435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615183"/>
              <a:ext cx="8708136" cy="34350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810680"/>
              <a:ext cx="8121322" cy="284593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351" y="1391411"/>
            <a:ext cx="8561070" cy="121729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-130" dirty="0">
                <a:latin typeface="Microsoft Sans Serif"/>
                <a:cs typeface="Microsoft Sans Serif"/>
              </a:rPr>
              <a:t>(</a:t>
            </a:r>
            <a:r>
              <a:rPr sz="2000" spc="-125" dirty="0">
                <a:latin typeface="Microsoft Sans Serif"/>
                <a:cs typeface="Microsoft Sans Serif"/>
              </a:rPr>
              <a:t>)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</a:t>
            </a:r>
            <a:r>
              <a:rPr sz="2000" spc="-55" dirty="0">
                <a:latin typeface="Microsoft Sans Serif"/>
                <a:cs typeface="Microsoft Sans Serif"/>
              </a:rPr>
              <a:t>un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10" dirty="0">
                <a:latin typeface="Microsoft Sans Serif"/>
                <a:cs typeface="Microsoft Sans Serif"/>
              </a:rPr>
              <a:t>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r</a:t>
            </a:r>
            <a:r>
              <a:rPr sz="2000" spc="-125" dirty="0">
                <a:latin typeface="Microsoft Sans Serif"/>
                <a:cs typeface="Microsoft Sans Serif"/>
              </a:rPr>
              <a:t>e</a:t>
            </a:r>
            <a:r>
              <a:rPr sz="2000" spc="-120" dirty="0">
                <a:latin typeface="Microsoft Sans Serif"/>
                <a:cs typeface="Microsoft Sans Serif"/>
              </a:rPr>
              <a:t>s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endParaRPr sz="2000">
              <a:latin typeface="Microsoft Sans Serif"/>
              <a:cs typeface="Microsoft Sans Serif"/>
            </a:endParaRPr>
          </a:p>
          <a:p>
            <a:pPr marL="38100" marR="30480">
              <a:lnSpc>
                <a:spcPts val="2180"/>
              </a:lnSpc>
              <a:spcBef>
                <a:spcPts val="1455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observed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dates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of</a:t>
            </a:r>
            <a:r>
              <a:rPr sz="2000" spc="3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first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on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ground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pad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22</a:t>
            </a:r>
            <a:r>
              <a:rPr sz="1950" spc="120" baseline="25641" dirty="0">
                <a:latin typeface="SimSun"/>
                <a:cs typeface="SimSun"/>
              </a:rPr>
              <a:t>nd</a:t>
            </a:r>
            <a:r>
              <a:rPr sz="1950" spc="-52" baseline="25641" dirty="0">
                <a:latin typeface="SimSun"/>
                <a:cs typeface="SimSun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December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780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First</a:t>
            </a:r>
            <a:r>
              <a:rPr spc="120" dirty="0"/>
              <a:t> </a:t>
            </a:r>
            <a:r>
              <a:rPr spc="-180" dirty="0"/>
              <a:t>Successful</a:t>
            </a:r>
            <a:r>
              <a:rPr spc="120" dirty="0"/>
              <a:t> </a:t>
            </a:r>
            <a:r>
              <a:rPr spc="-120" dirty="0"/>
              <a:t>Ground</a:t>
            </a:r>
            <a:r>
              <a:rPr spc="125" dirty="0"/>
              <a:t> </a:t>
            </a:r>
            <a:r>
              <a:rPr spc="-80" dirty="0"/>
              <a:t>Landing</a:t>
            </a:r>
            <a:r>
              <a:rPr spc="125" dirty="0"/>
              <a:t> </a:t>
            </a:r>
            <a:r>
              <a:rPr spc="-95" dirty="0"/>
              <a:t>Date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5695" y="2752344"/>
            <a:ext cx="9244965" cy="3325495"/>
            <a:chOff x="615695" y="2752344"/>
            <a:chExt cx="9244965" cy="33254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95" y="2752344"/>
              <a:ext cx="9244584" cy="33253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123" y="2947568"/>
              <a:ext cx="8659723" cy="273854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13285"/>
            <a:ext cx="5659120" cy="476313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27965" marR="2404745" indent="-227965" algn="r">
              <a:lnSpc>
                <a:spcPct val="100000"/>
              </a:lnSpc>
              <a:spcBef>
                <a:spcPts val="1270"/>
              </a:spcBef>
              <a:buFont typeface="Arial MT"/>
              <a:buChar char="•"/>
              <a:tabLst>
                <a:tab pos="227965" algn="l"/>
                <a:tab pos="22860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 dirty="0">
              <a:latin typeface="Microsoft Sans Serif"/>
              <a:cs typeface="Microsoft Sans Serif"/>
            </a:endParaRPr>
          </a:p>
          <a:p>
            <a:pPr marL="227965" marR="2378710" lvl="1" indent="-227965" algn="r">
              <a:lnSpc>
                <a:spcPct val="100000"/>
              </a:lnSpc>
              <a:spcBef>
                <a:spcPts val="994"/>
              </a:spcBef>
              <a:buChar char="-"/>
              <a:tabLst>
                <a:tab pos="227965" algn="l"/>
                <a:tab pos="2286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6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Lab</a:t>
            </a:r>
            <a:endParaRPr sz="17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8836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Executive</a:t>
            </a:r>
            <a:r>
              <a:rPr spc="55" dirty="0"/>
              <a:t> </a:t>
            </a:r>
            <a:r>
              <a:rPr spc="-18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586484"/>
            <a:ext cx="90112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-21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925" b="1" spc="-82" baseline="1424" dirty="0">
                <a:latin typeface="Trebuchet MS"/>
                <a:cs typeface="Trebuchet MS"/>
              </a:rPr>
              <a:t>WHERE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 </a:t>
            </a:r>
            <a:r>
              <a:rPr sz="2000" spc="5" dirty="0">
                <a:latin typeface="Microsoft Sans Serif"/>
                <a:cs typeface="Microsoft Sans Serif"/>
              </a:rPr>
              <a:t>filter </a:t>
            </a:r>
            <a:r>
              <a:rPr sz="2000" spc="-5" dirty="0">
                <a:latin typeface="Microsoft Sans Serif"/>
                <a:cs typeface="Microsoft Sans Serif"/>
              </a:rPr>
              <a:t>for </a:t>
            </a:r>
            <a:r>
              <a:rPr sz="2000" spc="-30" dirty="0">
                <a:latin typeface="Microsoft Sans Serif"/>
                <a:cs typeface="Microsoft Sans Serif"/>
              </a:rPr>
              <a:t>boosters </a:t>
            </a:r>
            <a:r>
              <a:rPr sz="2000" spc="-45" dirty="0">
                <a:latin typeface="Microsoft Sans Serif"/>
                <a:cs typeface="Microsoft Sans Serif"/>
              </a:rPr>
              <a:t>which </a:t>
            </a:r>
            <a:r>
              <a:rPr sz="2000" spc="-110" dirty="0">
                <a:latin typeface="Microsoft Sans Serif"/>
                <a:cs typeface="Microsoft Sans Serif"/>
              </a:rPr>
              <a:t>have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successfully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landed </a:t>
            </a:r>
            <a:r>
              <a:rPr sz="2000" spc="-35" dirty="0">
                <a:latin typeface="Microsoft Sans Serif"/>
                <a:cs typeface="Microsoft Sans Serif"/>
              </a:rPr>
              <a:t>on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drone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ship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925" b="1" spc="67" baseline="1424" dirty="0">
                <a:latin typeface="Trebuchet MS"/>
                <a:cs typeface="Trebuchet MS"/>
              </a:rPr>
              <a:t>AND</a:t>
            </a:r>
            <a:r>
              <a:rPr sz="2925" b="1" spc="15" baseline="1424" dirty="0">
                <a:latin typeface="Trebuchet MS"/>
                <a:cs typeface="Trebuchet MS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condition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determine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with 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mass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greater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4000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but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544575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Successful</a:t>
            </a:r>
            <a:r>
              <a:rPr sz="2500" spc="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Drone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Ship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55" dirty="0">
                <a:solidFill>
                  <a:srgbClr val="0B49CB"/>
                </a:solidFill>
                <a:latin typeface="Microsoft Sans Serif"/>
                <a:cs typeface="Microsoft Sans Serif"/>
              </a:rPr>
              <a:t>Landing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dirty="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sz="2500" spc="9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105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between</a:t>
            </a:r>
            <a:r>
              <a:rPr sz="2500" spc="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4000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75" dirty="0">
                <a:solidFill>
                  <a:srgbClr val="0B49CB"/>
                </a:solidFill>
                <a:latin typeface="Microsoft Sans Serif"/>
                <a:cs typeface="Microsoft Sans Serif"/>
              </a:rPr>
              <a:t>and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6000</a:t>
            </a:r>
            <a:endParaRPr sz="25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7512" y="2645664"/>
            <a:ext cx="9897110" cy="4066540"/>
            <a:chOff x="667512" y="2645664"/>
            <a:chExt cx="9897110" cy="40665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512" y="2645664"/>
              <a:ext cx="9896856" cy="40660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493" y="2839554"/>
              <a:ext cx="9309098" cy="34797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437132"/>
            <a:ext cx="9627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wildcard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like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20" dirty="0">
                <a:latin typeface="Microsoft Sans Serif"/>
                <a:cs typeface="Microsoft Sans Serif"/>
              </a:rPr>
              <a:t>‘%’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filter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for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WHERE</a:t>
            </a:r>
            <a:r>
              <a:rPr sz="2925" b="1" spc="22" baseline="1424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MissionOutcome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success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or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86663"/>
            <a:ext cx="981075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0520" algn="l"/>
              </a:tabLst>
            </a:pPr>
            <a:r>
              <a:rPr sz="3100" spc="-110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1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Number</a:t>
            </a:r>
            <a:r>
              <a:rPr sz="31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5" dirty="0">
                <a:solidFill>
                  <a:srgbClr val="0B49CB"/>
                </a:solidFill>
                <a:latin typeface="Microsoft Sans Serif"/>
                <a:cs typeface="Microsoft Sans Serif"/>
              </a:rPr>
              <a:t>of	</a:t>
            </a:r>
            <a:r>
              <a:rPr sz="31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and</a:t>
            </a:r>
            <a:r>
              <a:rPr sz="31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Failure</a:t>
            </a:r>
            <a:r>
              <a:rPr sz="31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Mission</a:t>
            </a:r>
            <a:r>
              <a:rPr sz="31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Outcomes</a:t>
            </a:r>
            <a:endParaRPr sz="31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3127" y="1847088"/>
            <a:ext cx="10625455" cy="4456430"/>
            <a:chOff x="643127" y="1847088"/>
            <a:chExt cx="10625455" cy="44564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847088"/>
              <a:ext cx="10625328" cy="24109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99" y="2040788"/>
              <a:ext cx="10038334" cy="18251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127" y="3870960"/>
              <a:ext cx="10625328" cy="24323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1" y="4066311"/>
              <a:ext cx="10038332" cy="184469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8206" y="1604771"/>
            <a:ext cx="229425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d</a:t>
            </a:r>
            <a:r>
              <a:rPr sz="2000" spc="-15" dirty="0">
                <a:latin typeface="Microsoft Sans Serif"/>
                <a:cs typeface="Microsoft Sans Serif"/>
              </a:rPr>
              <a:t>et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-15" dirty="0">
                <a:latin typeface="Microsoft Sans Serif"/>
                <a:cs typeface="Microsoft Sans Serif"/>
              </a:rPr>
              <a:t>r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75" dirty="0">
                <a:latin typeface="Microsoft Sans Serif"/>
                <a:cs typeface="Microsoft Sans Serif"/>
              </a:rPr>
              <a:t>e  </a:t>
            </a:r>
            <a:r>
              <a:rPr sz="2000" spc="-25" dirty="0">
                <a:latin typeface="Microsoft Sans Serif"/>
                <a:cs typeface="Microsoft Sans Serif"/>
              </a:rPr>
              <a:t>booster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have 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carried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maximum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using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 </a:t>
            </a:r>
            <a:r>
              <a:rPr sz="2000" spc="-13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subquery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in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WHERE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 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MAX()</a:t>
            </a:r>
            <a:r>
              <a:rPr sz="2925" b="1" spc="-7" baseline="1424" dirty="0">
                <a:latin typeface="Trebuchet MS"/>
                <a:cs typeface="Trebuchet MS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function.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513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Boosters</a:t>
            </a:r>
            <a:r>
              <a:rPr spc="135" dirty="0"/>
              <a:t> </a:t>
            </a:r>
            <a:r>
              <a:rPr spc="-114" dirty="0"/>
              <a:t>Carried</a:t>
            </a:r>
            <a:r>
              <a:rPr spc="135" dirty="0"/>
              <a:t> </a:t>
            </a:r>
            <a:r>
              <a:rPr spc="-160" dirty="0"/>
              <a:t>Maximum</a:t>
            </a:r>
            <a:r>
              <a:rPr spc="130" dirty="0"/>
              <a:t> </a:t>
            </a:r>
            <a:r>
              <a:rPr spc="-150" dirty="0"/>
              <a:t>Payload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4359" y="1380744"/>
            <a:ext cx="8513445" cy="4937760"/>
            <a:chOff x="594359" y="1380744"/>
            <a:chExt cx="8513445" cy="49377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359" y="1380744"/>
              <a:ext cx="8513064" cy="4937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438" y="1575377"/>
              <a:ext cx="7925327" cy="435133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93164"/>
            <a:ext cx="80638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112" baseline="1424" dirty="0">
                <a:solidFill>
                  <a:srgbClr val="292929"/>
                </a:solidFill>
                <a:latin typeface="Trebuchet MS"/>
                <a:cs typeface="Trebuchet MS"/>
              </a:rPr>
              <a:t>W</a:t>
            </a:r>
            <a:r>
              <a:rPr sz="2925" b="1" spc="-82" baseline="1424" dirty="0">
                <a:solidFill>
                  <a:srgbClr val="292929"/>
                </a:solidFill>
                <a:latin typeface="Trebuchet MS"/>
                <a:cs typeface="Trebuchet MS"/>
              </a:rPr>
              <a:t>H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-67" baseline="1424" dirty="0">
                <a:solidFill>
                  <a:srgbClr val="292929"/>
                </a:solidFill>
                <a:latin typeface="Trebuchet MS"/>
                <a:cs typeface="Trebuchet MS"/>
              </a:rPr>
              <a:t>R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15" baseline="1424" dirty="0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solidFill>
                  <a:srgbClr val="292929"/>
                </a:solidFill>
                <a:latin typeface="Trebuchet MS"/>
                <a:cs typeface="Trebuchet MS"/>
              </a:rPr>
              <a:t>LI</a:t>
            </a:r>
            <a:r>
              <a:rPr sz="2925" b="1" spc="-135" baseline="1424" dirty="0">
                <a:solidFill>
                  <a:srgbClr val="292929"/>
                </a:solidFill>
                <a:latin typeface="Trebuchet MS"/>
                <a:cs typeface="Trebuchet MS"/>
              </a:rPr>
              <a:t>K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15" baseline="1424" dirty="0">
                <a:solidFill>
                  <a:srgbClr val="292929"/>
                </a:solidFill>
                <a:latin typeface="Trebuchet MS"/>
                <a:cs typeface="Trebuchet MS"/>
              </a:rPr>
              <a:t>AN</a:t>
            </a:r>
            <a:r>
              <a:rPr sz="2925" b="1" spc="172" baseline="1424" dirty="0">
                <a:solidFill>
                  <a:srgbClr val="292929"/>
                </a:solidFill>
                <a:latin typeface="Trebuchet MS"/>
                <a:cs typeface="Trebuchet MS"/>
              </a:rPr>
              <a:t>D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67" baseline="1424" dirty="0">
                <a:solidFill>
                  <a:srgbClr val="292929"/>
                </a:solidFill>
                <a:latin typeface="Trebuchet MS"/>
                <a:cs typeface="Trebuchet MS"/>
              </a:rPr>
              <a:t>B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-179" baseline="1424" dirty="0">
                <a:solidFill>
                  <a:srgbClr val="292929"/>
                </a:solidFill>
                <a:latin typeface="Trebuchet MS"/>
                <a:cs typeface="Trebuchet MS"/>
              </a:rPr>
              <a:t>T</a:t>
            </a:r>
            <a:r>
              <a:rPr sz="2925" b="1" spc="-270" baseline="1424" dirty="0">
                <a:solidFill>
                  <a:srgbClr val="292929"/>
                </a:solidFill>
                <a:latin typeface="Trebuchet MS"/>
                <a:cs typeface="Trebuchet MS"/>
              </a:rPr>
              <a:t>W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EE</a:t>
            </a:r>
            <a:r>
              <a:rPr sz="2925" b="1" spc="7" baseline="1424" dirty="0">
                <a:solidFill>
                  <a:srgbClr val="292929"/>
                </a:solidFill>
                <a:latin typeface="Trebuchet MS"/>
                <a:cs typeface="Trebuchet MS"/>
              </a:rPr>
              <a:t>N 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67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175" dirty="0">
                <a:solidFill>
                  <a:srgbClr val="0B49CB"/>
                </a:solidFill>
                <a:latin typeface="Microsoft Sans Serif"/>
                <a:cs typeface="Microsoft Sans Serif"/>
              </a:rPr>
              <a:t>2015</a:t>
            </a:r>
            <a:r>
              <a:rPr sz="37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80" dirty="0">
                <a:solidFill>
                  <a:srgbClr val="0B49CB"/>
                </a:solidFill>
                <a:latin typeface="Microsoft Sans Serif"/>
                <a:cs typeface="Microsoft Sans Serif"/>
              </a:rPr>
              <a:t>Records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831592"/>
            <a:ext cx="9387840" cy="3291840"/>
            <a:chOff x="576072" y="2831592"/>
            <a:chExt cx="9387840" cy="3291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831592"/>
              <a:ext cx="9387840" cy="32918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027210"/>
              <a:ext cx="8801100" cy="27050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8299" y="1560067"/>
            <a:ext cx="3046730" cy="343662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320"/>
              </a:spcBef>
            </a:pPr>
            <a:r>
              <a:rPr sz="1800" spc="-295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s</a:t>
            </a:r>
            <a:r>
              <a:rPr sz="1800" spc="-60" dirty="0">
                <a:latin typeface="Microsoft Sans Serif"/>
                <a:cs typeface="Microsoft Sans Serif"/>
              </a:rPr>
              <a:t>e</a:t>
            </a:r>
            <a:r>
              <a:rPr sz="1800" spc="-20" dirty="0">
                <a:latin typeface="Microsoft Sans Serif"/>
                <a:cs typeface="Microsoft Sans Serif"/>
              </a:rPr>
              <a:t>l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110" dirty="0">
                <a:latin typeface="Microsoft Sans Serif"/>
                <a:cs typeface="Microsoft Sans Serif"/>
              </a:rPr>
              <a:t>c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L</a:t>
            </a:r>
            <a:r>
              <a:rPr sz="1800" spc="-114" dirty="0">
                <a:latin typeface="Microsoft Sans Serif"/>
                <a:cs typeface="Microsoft Sans Serif"/>
              </a:rPr>
              <a:t>a</a:t>
            </a:r>
            <a:r>
              <a:rPr sz="1800" spc="-60" dirty="0">
                <a:latin typeface="Microsoft Sans Serif"/>
                <a:cs typeface="Microsoft Sans Serif"/>
              </a:rPr>
              <a:t>n</a:t>
            </a:r>
            <a:r>
              <a:rPr sz="1800" spc="5" dirty="0">
                <a:latin typeface="Microsoft Sans Serif"/>
                <a:cs typeface="Microsoft Sans Serif"/>
              </a:rPr>
              <a:t>d</a:t>
            </a:r>
            <a:r>
              <a:rPr sz="1800" spc="25" dirty="0">
                <a:latin typeface="Microsoft Sans Serif"/>
                <a:cs typeface="Microsoft Sans Serif"/>
              </a:rPr>
              <a:t>i</a:t>
            </a:r>
            <a:r>
              <a:rPr sz="1800" spc="-6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-60" dirty="0">
                <a:latin typeface="Microsoft Sans Serif"/>
                <a:cs typeface="Microsoft Sans Serif"/>
              </a:rPr>
              <a:t>u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120" dirty="0">
                <a:latin typeface="Microsoft Sans Serif"/>
                <a:cs typeface="Microsoft Sans Serif"/>
              </a:rPr>
              <a:t>c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-105" dirty="0">
                <a:latin typeface="Microsoft Sans Serif"/>
                <a:cs typeface="Microsoft Sans Serif"/>
              </a:rPr>
              <a:t>m</a:t>
            </a:r>
            <a:r>
              <a:rPr sz="1800" spc="-80" dirty="0">
                <a:latin typeface="Microsoft Sans Serif"/>
                <a:cs typeface="Microsoft Sans Serif"/>
              </a:rPr>
              <a:t>es 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750" b="1" spc="-50" dirty="0">
                <a:latin typeface="Trebuchet MS"/>
                <a:cs typeface="Trebuchet MS"/>
              </a:rPr>
              <a:t>COUNT</a:t>
            </a:r>
            <a:r>
              <a:rPr sz="1750" b="1" spc="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</a:t>
            </a:r>
            <a:r>
              <a:rPr sz="1800" spc="27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from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data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used</a:t>
            </a:r>
            <a:r>
              <a:rPr sz="1800" spc="3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750" b="1" spc="-45" dirty="0">
                <a:latin typeface="Trebuchet MS"/>
                <a:cs typeface="Trebuchet MS"/>
              </a:rPr>
              <a:t>WHERE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32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filter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for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750" b="1" spc="-45" dirty="0">
                <a:latin typeface="Trebuchet MS"/>
                <a:cs typeface="Trebuchet MS"/>
              </a:rPr>
              <a:t>BETWEEN</a:t>
            </a:r>
            <a:r>
              <a:rPr sz="1750" b="1" spc="10" dirty="0">
                <a:latin typeface="Trebuchet MS"/>
                <a:cs typeface="Trebuchet MS"/>
              </a:rPr>
              <a:t> </a:t>
            </a:r>
            <a:r>
              <a:rPr sz="1800" spc="65" dirty="0">
                <a:latin typeface="Microsoft Sans Serif"/>
                <a:cs typeface="Microsoft Sans Serif"/>
              </a:rPr>
              <a:t>2010-06-04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1895"/>
              </a:lnSpc>
            </a:pPr>
            <a:r>
              <a:rPr sz="1800" spc="50" dirty="0">
                <a:latin typeface="Microsoft Sans Serif"/>
                <a:cs typeface="Microsoft Sans Serif"/>
              </a:rPr>
              <a:t>2010-03-20.</a:t>
            </a:r>
            <a:endParaRPr sz="1800">
              <a:latin typeface="Microsoft Sans Serif"/>
              <a:cs typeface="Microsoft Sans Serif"/>
            </a:endParaRPr>
          </a:p>
          <a:p>
            <a:pPr marL="12700" marR="170815">
              <a:lnSpc>
                <a:spcPct val="89800"/>
              </a:lnSpc>
              <a:spcBef>
                <a:spcPts val="1465"/>
              </a:spcBef>
            </a:pPr>
            <a:r>
              <a:rPr sz="1800" spc="-295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a</a:t>
            </a:r>
            <a:r>
              <a:rPr sz="1800" spc="5" dirty="0">
                <a:latin typeface="Microsoft Sans Serif"/>
                <a:cs typeface="Microsoft Sans Serif"/>
              </a:rPr>
              <a:t>pp</a:t>
            </a:r>
            <a:r>
              <a:rPr sz="1800" spc="25" dirty="0">
                <a:latin typeface="Microsoft Sans Serif"/>
                <a:cs typeface="Microsoft Sans Serif"/>
              </a:rPr>
              <a:t>li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60" dirty="0">
                <a:latin typeface="Microsoft Sans Serif"/>
                <a:cs typeface="Microsoft Sans Serif"/>
              </a:rPr>
              <a:t>h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750" b="1" spc="-50" dirty="0">
                <a:latin typeface="Trebuchet MS"/>
                <a:cs typeface="Trebuchet MS"/>
              </a:rPr>
              <a:t>G</a:t>
            </a:r>
            <a:r>
              <a:rPr sz="1750" b="1" spc="-60" dirty="0">
                <a:latin typeface="Trebuchet MS"/>
                <a:cs typeface="Trebuchet MS"/>
              </a:rPr>
              <a:t>R</a:t>
            </a:r>
            <a:r>
              <a:rPr sz="1750" b="1" spc="30" dirty="0">
                <a:latin typeface="Trebuchet MS"/>
                <a:cs typeface="Trebuchet MS"/>
              </a:rPr>
              <a:t>O</a:t>
            </a:r>
            <a:r>
              <a:rPr sz="1750" b="1" spc="-100" dirty="0">
                <a:latin typeface="Trebuchet MS"/>
                <a:cs typeface="Trebuchet MS"/>
              </a:rPr>
              <a:t>U</a:t>
            </a:r>
            <a:r>
              <a:rPr sz="1750" b="1" spc="-15" dirty="0">
                <a:latin typeface="Trebuchet MS"/>
                <a:cs typeface="Trebuchet MS"/>
              </a:rPr>
              <a:t>P</a:t>
            </a:r>
            <a:r>
              <a:rPr sz="1750" b="1" spc="20" dirty="0">
                <a:latin typeface="Trebuchet MS"/>
                <a:cs typeface="Trebuchet MS"/>
              </a:rPr>
              <a:t> </a:t>
            </a:r>
            <a:r>
              <a:rPr sz="1750" b="1" spc="45" dirty="0">
                <a:latin typeface="Trebuchet MS"/>
                <a:cs typeface="Trebuchet MS"/>
              </a:rPr>
              <a:t>B</a:t>
            </a:r>
            <a:r>
              <a:rPr sz="1750" b="1" spc="-40" dirty="0">
                <a:latin typeface="Trebuchet MS"/>
                <a:cs typeface="Trebuchet MS"/>
              </a:rPr>
              <a:t>Y 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-10" dirty="0">
                <a:latin typeface="Microsoft Sans Serif"/>
                <a:cs typeface="Microsoft Sans Serif"/>
              </a:rPr>
              <a:t>group </a:t>
            </a:r>
            <a:r>
              <a:rPr sz="1800" spc="-25" dirty="0">
                <a:latin typeface="Microsoft Sans Serif"/>
                <a:cs typeface="Microsoft Sans Serif"/>
              </a:rPr>
              <a:t>the landing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750" b="1" spc="5" dirty="0">
                <a:latin typeface="Trebuchet MS"/>
                <a:cs typeface="Trebuchet MS"/>
              </a:rPr>
              <a:t>ORDER </a:t>
            </a:r>
            <a:r>
              <a:rPr sz="1750" b="1" spc="-10" dirty="0">
                <a:latin typeface="Trebuchet MS"/>
                <a:cs typeface="Trebuchet MS"/>
              </a:rPr>
              <a:t>BY </a:t>
            </a:r>
            <a:r>
              <a:rPr sz="1750" b="1" spc="-509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-20" dirty="0">
                <a:latin typeface="Microsoft Sans Serif"/>
                <a:cs typeface="Microsoft Sans Serif"/>
              </a:rPr>
              <a:t>order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grouped 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outcome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descending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515619"/>
            <a:ext cx="9919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70" dirty="0"/>
              <a:t>Rank</a:t>
            </a:r>
            <a:r>
              <a:rPr sz="2800" spc="114" dirty="0"/>
              <a:t> </a:t>
            </a:r>
            <a:r>
              <a:rPr sz="2800" spc="-60" dirty="0"/>
              <a:t>Landing</a:t>
            </a:r>
            <a:r>
              <a:rPr sz="2800" spc="114" dirty="0"/>
              <a:t> </a:t>
            </a:r>
            <a:r>
              <a:rPr sz="2800" spc="-110" dirty="0"/>
              <a:t>Outcomes</a:t>
            </a:r>
            <a:r>
              <a:rPr sz="2800" spc="110" dirty="0"/>
              <a:t> </a:t>
            </a:r>
            <a:r>
              <a:rPr sz="2800" spc="-100" dirty="0"/>
              <a:t>Between</a:t>
            </a:r>
            <a:r>
              <a:rPr sz="2800" spc="114" dirty="0"/>
              <a:t> </a:t>
            </a:r>
            <a:r>
              <a:rPr sz="2800" spc="100" dirty="0"/>
              <a:t>2010-06-04</a:t>
            </a:r>
            <a:r>
              <a:rPr sz="2800" spc="110" dirty="0"/>
              <a:t> </a:t>
            </a:r>
            <a:r>
              <a:rPr sz="2800" spc="-80" dirty="0"/>
              <a:t>and</a:t>
            </a:r>
            <a:r>
              <a:rPr sz="2800" spc="114" dirty="0"/>
              <a:t> </a:t>
            </a:r>
            <a:r>
              <a:rPr sz="2800" spc="100" dirty="0"/>
              <a:t>2017-03-20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576072" y="1380744"/>
            <a:ext cx="7757159" cy="4008120"/>
            <a:chOff x="576072" y="1380744"/>
            <a:chExt cx="7757159" cy="40081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80744"/>
              <a:ext cx="7757159" cy="40081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74800"/>
              <a:ext cx="7170826" cy="342225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9844" y="1510284"/>
            <a:ext cx="1679575" cy="1701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the SpaceX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launch sites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located </a:t>
            </a:r>
            <a:r>
              <a:rPr sz="2000" spc="-5" dirty="0">
                <a:latin typeface="Calibri"/>
                <a:cs typeface="Calibri"/>
              </a:rPr>
              <a:t>inside </a:t>
            </a:r>
            <a:r>
              <a:rPr sz="2000" dirty="0">
                <a:latin typeface="Calibri"/>
                <a:cs typeface="Calibri"/>
              </a:rPr>
              <a:t> the </a:t>
            </a:r>
            <a:r>
              <a:rPr sz="2000" spc="-5" dirty="0">
                <a:latin typeface="Calibri"/>
                <a:cs typeface="Calibri"/>
              </a:rPr>
              <a:t>United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3734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0625" algn="l"/>
              </a:tabLst>
            </a:pPr>
            <a:r>
              <a:rPr spc="-70" dirty="0"/>
              <a:t>Location</a:t>
            </a:r>
            <a:r>
              <a:rPr spc="135" dirty="0"/>
              <a:t> </a:t>
            </a:r>
            <a:r>
              <a:rPr spc="-10" dirty="0"/>
              <a:t>of	</a:t>
            </a:r>
            <a:r>
              <a:rPr spc="-55" dirty="0"/>
              <a:t>all</a:t>
            </a:r>
            <a:r>
              <a:rPr spc="110" dirty="0"/>
              <a:t> </a:t>
            </a:r>
            <a:r>
              <a:rPr spc="-50" dirty="0"/>
              <a:t>the</a:t>
            </a:r>
            <a:r>
              <a:rPr spc="110" dirty="0"/>
              <a:t> </a:t>
            </a:r>
            <a:r>
              <a:rPr spc="-155" dirty="0"/>
              <a:t>Launch</a:t>
            </a:r>
            <a:r>
              <a:rPr spc="110" dirty="0"/>
              <a:t> </a:t>
            </a:r>
            <a:r>
              <a:rPr spc="-150" dirty="0"/>
              <a:t>Sites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84503" y="1310639"/>
            <a:ext cx="8059420" cy="5130165"/>
            <a:chOff x="984503" y="1310639"/>
            <a:chExt cx="8059420" cy="51301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503" y="1310639"/>
              <a:ext cx="8058911" cy="5129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983" y="1505588"/>
              <a:ext cx="7471624" cy="454240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3510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Markers</a:t>
            </a:r>
            <a:r>
              <a:rPr spc="125" dirty="0"/>
              <a:t> </a:t>
            </a:r>
            <a:r>
              <a:rPr spc="-75" dirty="0"/>
              <a:t>showing</a:t>
            </a:r>
            <a:r>
              <a:rPr spc="125" dirty="0"/>
              <a:t> </a:t>
            </a:r>
            <a:r>
              <a:rPr spc="-114" dirty="0"/>
              <a:t>launch</a:t>
            </a:r>
            <a:r>
              <a:rPr spc="125" dirty="0"/>
              <a:t> </a:t>
            </a:r>
            <a:r>
              <a:rPr spc="-95" dirty="0"/>
              <a:t>sites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40" dirty="0"/>
              <a:t>color</a:t>
            </a:r>
            <a:r>
              <a:rPr spc="125" dirty="0"/>
              <a:t> </a:t>
            </a:r>
            <a:r>
              <a:rPr spc="-95" dirty="0"/>
              <a:t>labels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10768" y="1533144"/>
            <a:ext cx="10253980" cy="4855845"/>
            <a:chOff x="810768" y="1533144"/>
            <a:chExt cx="10253980" cy="4855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1533144"/>
              <a:ext cx="10253472" cy="48554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870" y="1727205"/>
              <a:ext cx="9666135" cy="42677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37</a:t>
            </a:fld>
            <a:endParaRPr spc="7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2376" y="1356360"/>
            <a:ext cx="10354310" cy="4996180"/>
            <a:chOff x="722376" y="1356360"/>
            <a:chExt cx="10354310" cy="4996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23416"/>
              <a:ext cx="2785872" cy="49011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754" y="1618500"/>
              <a:ext cx="2198902" cy="43148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0671" y="1423416"/>
              <a:ext cx="3380232" cy="2782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6124" y="1618500"/>
              <a:ext cx="2793619" cy="21955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0671" y="3703320"/>
              <a:ext cx="2679192" cy="26212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6124" y="3899649"/>
              <a:ext cx="2091499" cy="203367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04632" y="1356360"/>
              <a:ext cx="2971800" cy="28498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99640" y="1549958"/>
              <a:ext cx="2384399" cy="226405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3328" y="1371600"/>
              <a:ext cx="2468879" cy="28346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9225" y="1566773"/>
              <a:ext cx="1880946" cy="22472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40096" y="3706367"/>
              <a:ext cx="5736336" cy="26456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053" y="3900353"/>
              <a:ext cx="5148986" cy="2058441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28725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14" dirty="0"/>
              <a:t> </a:t>
            </a:r>
            <a:r>
              <a:rPr spc="-150" dirty="0"/>
              <a:t>Sites</a:t>
            </a:r>
            <a:r>
              <a:rPr spc="125" dirty="0"/>
              <a:t> </a:t>
            </a:r>
            <a:r>
              <a:rPr spc="-120" dirty="0"/>
              <a:t>Distance</a:t>
            </a:r>
            <a:r>
              <a:rPr spc="114" dirty="0"/>
              <a:t> </a:t>
            </a:r>
            <a:r>
              <a:rPr spc="75" dirty="0"/>
              <a:t>to</a:t>
            </a:r>
            <a:r>
              <a:rPr spc="120" dirty="0"/>
              <a:t> </a:t>
            </a:r>
            <a:r>
              <a:rPr spc="-125" dirty="0"/>
              <a:t>Landmarks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38</a:t>
            </a:fld>
            <a:endParaRPr spc="7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0330" y="6078219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6807" y="413510"/>
            <a:ext cx="2450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I</a:t>
            </a:r>
            <a:r>
              <a:rPr spc="-190" dirty="0"/>
              <a:t>n</a:t>
            </a:r>
            <a:r>
              <a:rPr spc="170" dirty="0"/>
              <a:t>t</a:t>
            </a:r>
            <a:r>
              <a:rPr spc="5" dirty="0"/>
              <a:t>ro</a:t>
            </a:r>
            <a:r>
              <a:rPr spc="30" dirty="0"/>
              <a:t>d</a:t>
            </a:r>
            <a:r>
              <a:rPr spc="-100" dirty="0"/>
              <a:t>u</a:t>
            </a:r>
            <a:r>
              <a:rPr spc="-225" dirty="0"/>
              <a:t>c</a:t>
            </a:r>
            <a:r>
              <a:rPr spc="170" dirty="0"/>
              <a:t>t</a:t>
            </a:r>
            <a:r>
              <a:rPr spc="40" dirty="0"/>
              <a:t>i</a:t>
            </a:r>
            <a:r>
              <a:rPr spc="-25" dirty="0"/>
              <a:t>o</a:t>
            </a:r>
            <a:r>
              <a:rPr spc="-9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6807" y="1618996"/>
            <a:ext cx="10578465" cy="42075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65"/>
              </a:spcBef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revolutionary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who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disrupt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offering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specifically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dollar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</a:t>
            </a:r>
            <a:r>
              <a:rPr sz="2200" spc="4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thanks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astounding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idea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4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re-land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 Repeating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further.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scientist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startup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rivaling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SpaceX,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crucial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bid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endParaRPr sz="2200" dirty="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150"/>
              </a:spcBef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included: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15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influence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affecting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6807" y="5950203"/>
            <a:ext cx="92792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22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869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The</a:t>
            </a:r>
            <a:r>
              <a:rPr spc="110" dirty="0"/>
              <a:t> </a:t>
            </a:r>
            <a:r>
              <a:rPr spc="-210" dirty="0"/>
              <a:t>success</a:t>
            </a:r>
            <a:r>
              <a:rPr spc="114" dirty="0"/>
              <a:t> </a:t>
            </a:r>
            <a:r>
              <a:rPr spc="-110" dirty="0"/>
              <a:t>percentage</a:t>
            </a:r>
            <a:r>
              <a:rPr spc="110" dirty="0"/>
              <a:t> </a:t>
            </a:r>
            <a:r>
              <a:rPr spc="-100" dirty="0"/>
              <a:t>by</a:t>
            </a:r>
            <a:r>
              <a:rPr spc="125" dirty="0"/>
              <a:t> </a:t>
            </a:r>
            <a:r>
              <a:rPr spc="-185" dirty="0"/>
              <a:t>each</a:t>
            </a:r>
            <a:r>
              <a:rPr spc="110" dirty="0"/>
              <a:t> </a:t>
            </a:r>
            <a:r>
              <a:rPr spc="-125" dirty="0"/>
              <a:t>sites.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11936" y="1383791"/>
            <a:ext cx="9467215" cy="4297680"/>
            <a:chOff x="1011936" y="1383791"/>
            <a:chExt cx="9467215" cy="42976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936" y="1383791"/>
              <a:ext cx="9467088" cy="42976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732" y="1577593"/>
              <a:ext cx="8879632" cy="37100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2436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T</a:t>
            </a:r>
            <a:r>
              <a:rPr spc="-250" dirty="0"/>
              <a:t>h</a:t>
            </a:r>
            <a:r>
              <a:rPr spc="-210" dirty="0"/>
              <a:t>e</a:t>
            </a:r>
            <a:r>
              <a:rPr spc="125" dirty="0"/>
              <a:t> </a:t>
            </a:r>
            <a:r>
              <a:rPr spc="-100" dirty="0"/>
              <a:t>h</a:t>
            </a:r>
            <a:r>
              <a:rPr spc="40" dirty="0"/>
              <a:t>i</a:t>
            </a:r>
            <a:r>
              <a:rPr spc="25" dirty="0"/>
              <a:t>g</a:t>
            </a:r>
            <a:r>
              <a:rPr spc="-100" dirty="0"/>
              <a:t>h</a:t>
            </a:r>
            <a:r>
              <a:rPr spc="-220" dirty="0"/>
              <a:t>es</a:t>
            </a:r>
            <a:r>
              <a:rPr spc="165" dirty="0"/>
              <a:t>t</a:t>
            </a:r>
            <a:r>
              <a:rPr spc="130" dirty="0"/>
              <a:t> </a:t>
            </a:r>
            <a:r>
              <a:rPr spc="40" dirty="0"/>
              <a:t>l</a:t>
            </a:r>
            <a:r>
              <a:rPr spc="-250" dirty="0"/>
              <a:t>a</a:t>
            </a:r>
            <a:r>
              <a:rPr spc="-100" dirty="0"/>
              <a:t>un</a:t>
            </a:r>
            <a:r>
              <a:rPr spc="-190" dirty="0"/>
              <a:t>c</a:t>
            </a:r>
            <a:r>
              <a:rPr spc="-100" dirty="0"/>
              <a:t>h</a:t>
            </a:r>
            <a:r>
              <a:rPr spc="5" dirty="0"/>
              <a:t>-</a:t>
            </a:r>
            <a:r>
              <a:rPr spc="-229" dirty="0"/>
              <a:t>s</a:t>
            </a:r>
            <a:r>
              <a:rPr spc="-100" dirty="0"/>
              <a:t>u</a:t>
            </a:r>
            <a:r>
              <a:rPr spc="-229" dirty="0"/>
              <a:t>cc</a:t>
            </a:r>
            <a:r>
              <a:rPr spc="-220" dirty="0"/>
              <a:t>es</a:t>
            </a:r>
            <a:r>
              <a:rPr spc="-229" dirty="0"/>
              <a:t>s</a:t>
            </a:r>
            <a:r>
              <a:rPr spc="130" dirty="0"/>
              <a:t> </a:t>
            </a:r>
            <a:r>
              <a:rPr spc="40" dirty="0"/>
              <a:t>r</a:t>
            </a:r>
            <a:r>
              <a:rPr spc="-204" dirty="0"/>
              <a:t>a</a:t>
            </a:r>
            <a:r>
              <a:rPr spc="165" dirty="0"/>
              <a:t>t</a:t>
            </a:r>
            <a:r>
              <a:rPr spc="40" dirty="0"/>
              <a:t>i</a:t>
            </a:r>
            <a:r>
              <a:rPr spc="-25" dirty="0"/>
              <a:t>o</a:t>
            </a:r>
            <a:r>
              <a:rPr spc="-185" dirty="0"/>
              <a:t>:</a:t>
            </a:r>
            <a:r>
              <a:rPr spc="130" dirty="0"/>
              <a:t> </a:t>
            </a:r>
            <a:r>
              <a:rPr spc="-350" dirty="0"/>
              <a:t>K</a:t>
            </a:r>
            <a:r>
              <a:rPr spc="-509" dirty="0"/>
              <a:t>S</a:t>
            </a:r>
            <a:r>
              <a:rPr spc="-515" dirty="0"/>
              <a:t>C</a:t>
            </a:r>
            <a:r>
              <a:rPr spc="135" dirty="0"/>
              <a:t> </a:t>
            </a:r>
            <a:r>
              <a:rPr spc="-250" dirty="0"/>
              <a:t>L</a:t>
            </a:r>
            <a:r>
              <a:rPr spc="-509" dirty="0"/>
              <a:t>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6152" y="1426463"/>
            <a:ext cx="9680575" cy="4815840"/>
            <a:chOff x="1216152" y="1426463"/>
            <a:chExt cx="9680575" cy="4815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426463"/>
              <a:ext cx="9680448" cy="4815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0373" y="1620037"/>
              <a:ext cx="9093200" cy="423031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41</a:t>
            </a:fld>
            <a:endParaRPr spc="7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413510"/>
            <a:ext cx="81400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75" dirty="0">
                <a:solidFill>
                  <a:srgbClr val="0B49CB"/>
                </a:solidFill>
                <a:latin typeface="Microsoft Sans Serif"/>
                <a:cs typeface="Microsoft Sans Serif"/>
              </a:rPr>
              <a:t>vs</a:t>
            </a:r>
            <a:r>
              <a:rPr sz="3700" spc="13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Outcome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Scatter</a:t>
            </a:r>
            <a:r>
              <a:rPr sz="3700" spc="13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0B49CB"/>
                </a:solidFill>
                <a:latin typeface="Microsoft Sans Serif"/>
                <a:cs typeface="Microsoft Sans Serif"/>
              </a:rPr>
              <a:t>Plot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6072" y="2322576"/>
            <a:ext cx="11101070" cy="3429000"/>
            <a:chOff x="576072" y="2322576"/>
            <a:chExt cx="1110107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322576"/>
              <a:ext cx="5568696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518244"/>
              <a:ext cx="4981079" cy="28399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8192" y="2322576"/>
              <a:ext cx="5568696" cy="3429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4521" y="2518244"/>
              <a:ext cx="4981079" cy="283993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85128" y="1452371"/>
            <a:ext cx="9495790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330"/>
              </a:spcBef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spc="-5" dirty="0">
                <a:latin typeface="Calibri"/>
                <a:cs typeface="Calibri"/>
              </a:rPr>
              <a:t> can </a:t>
            </a:r>
            <a:r>
              <a:rPr sz="2000" dirty="0">
                <a:latin typeface="Calibri"/>
                <a:cs typeface="Calibri"/>
              </a:rPr>
              <a:t>see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dirty="0">
                <a:latin typeface="Calibri"/>
                <a:cs typeface="Calibri"/>
              </a:rPr>
              <a:t> all the success </a:t>
            </a:r>
            <a:r>
              <a:rPr sz="2000" spc="-20" dirty="0">
                <a:latin typeface="Calibri"/>
                <a:cs typeface="Calibri"/>
              </a:rPr>
              <a:t>rate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low</a:t>
            </a:r>
            <a:r>
              <a:rPr sz="2000" spc="-10" dirty="0">
                <a:latin typeface="Calibri"/>
                <a:cs typeface="Calibri"/>
              </a:rPr>
              <a:t> weighted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higher</a:t>
            </a:r>
            <a:r>
              <a:rPr sz="2000" dirty="0">
                <a:latin typeface="Calibri"/>
                <a:cs typeface="Calibri"/>
              </a:rPr>
              <a:t> than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heavy weighted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068" y="1543812"/>
            <a:ext cx="98488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see,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below: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could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5485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5" dirty="0">
                <a:solidFill>
                  <a:srgbClr val="0B49CB"/>
                </a:solidFill>
                <a:latin typeface="Microsoft Sans Serif"/>
                <a:cs typeface="Microsoft Sans Serif"/>
              </a:rPr>
              <a:t>Classification</a:t>
            </a:r>
            <a:r>
              <a:rPr sz="3700" spc="7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Accuracy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289048"/>
            <a:ext cx="11101070" cy="3069590"/>
            <a:chOff x="576072" y="2289048"/>
            <a:chExt cx="11101070" cy="30695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289048"/>
              <a:ext cx="11100816" cy="30693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482989"/>
              <a:ext cx="10515600" cy="248418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1239" y="1543812"/>
            <a:ext cx="88614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39788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60" dirty="0"/>
              <a:t> </a:t>
            </a:r>
            <a:r>
              <a:rPr spc="-60" dirty="0"/>
              <a:t>Matrix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58951" y="2551176"/>
            <a:ext cx="8994775" cy="3810000"/>
            <a:chOff x="758951" y="2551176"/>
            <a:chExt cx="8994775" cy="3810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951" y="2551176"/>
              <a:ext cx="4928616" cy="37886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2746883"/>
              <a:ext cx="4343400" cy="32003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7151" y="2551176"/>
              <a:ext cx="4346448" cy="3810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2706" y="2746883"/>
              <a:ext cx="3757866" cy="322288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12899"/>
            <a:ext cx="10321290" cy="4104004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approach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1300" marR="259715" indent="-228600">
              <a:lnSpc>
                <a:spcPct val="102699"/>
              </a:lnSpc>
              <a:spcBef>
                <a:spcPts val="12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4000kg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  <a:p>
            <a:pPr marL="241300" marR="61976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directly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eventually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perfect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65" dirty="0">
                <a:latin typeface="Microsoft Sans Serif"/>
                <a:cs typeface="Microsoft Sans Serif"/>
              </a:rPr>
              <a:t>SSO</a:t>
            </a:r>
            <a:r>
              <a:rPr sz="2200" spc="-235" dirty="0">
                <a:latin typeface="Microsoft Sans Serif"/>
                <a:cs typeface="Microsoft Sans Serif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orbit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20" dirty="0">
                <a:latin typeface="Microsoft Sans Serif"/>
                <a:cs typeface="Microsoft Sans Serif"/>
              </a:rPr>
              <a:t>have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most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rate;</a:t>
            </a:r>
            <a:r>
              <a:rPr sz="2200" spc="80" dirty="0">
                <a:latin typeface="Microsoft Sans Serif"/>
                <a:cs typeface="Microsoft Sans Serif"/>
              </a:rPr>
              <a:t> 100%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0" dirty="0">
                <a:latin typeface="Microsoft Sans Serif"/>
                <a:cs typeface="Microsoft Sans Serif"/>
              </a:rPr>
              <a:t>and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more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than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1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85" dirty="0">
                <a:latin typeface="Microsoft Sans Serif"/>
                <a:cs typeface="Microsoft Sans Serif"/>
              </a:rPr>
              <a:t>occurrence.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46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4149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4352" y="6392163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313" y="2812770"/>
            <a:ext cx="1058545" cy="369570"/>
          </a:xfrm>
          <a:prstGeom prst="rect">
            <a:avLst/>
          </a:prstGeom>
          <a:solidFill>
            <a:srgbClr val="0948CB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26972"/>
            <a:ext cx="8782685" cy="5435462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5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Summary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171"/>
                </a:solidFill>
                <a:latin typeface="Microsoft Sans Serif"/>
                <a:cs typeface="Microsoft Sans Serif"/>
              </a:rPr>
              <a:t>SpaceX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4" dirty="0">
                <a:solidFill>
                  <a:srgbClr val="767171"/>
                </a:solidFill>
                <a:latin typeface="Microsoft Sans Serif"/>
                <a:cs typeface="Microsoft Sans Serif"/>
              </a:rPr>
              <a:t>REST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67171"/>
                </a:solidFill>
                <a:latin typeface="Microsoft Sans Serif"/>
                <a:cs typeface="Microsoft Sans Serif"/>
              </a:rPr>
              <a:t>API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and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web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scrapping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171"/>
                </a:solidFill>
                <a:latin typeface="Microsoft Sans Serif"/>
                <a:cs typeface="Microsoft Sans Serif"/>
              </a:rPr>
              <a:t>from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Wikipedia</a:t>
            </a:r>
            <a:endParaRPr sz="19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processed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171"/>
                </a:solidFill>
                <a:latin typeface="Microsoft Sans Serif"/>
                <a:cs typeface="Microsoft Sans Serif"/>
              </a:rPr>
              <a:t>one-hot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for</a:t>
            </a:r>
            <a:r>
              <a:rPr sz="1900" spc="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features</a:t>
            </a:r>
            <a:r>
              <a:rPr lang="en-US"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, converted date feature from object to date type and then performed standard scaling on whole data</a:t>
            </a:r>
            <a:endParaRPr sz="19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900" spc="-60" dirty="0" err="1">
                <a:solidFill>
                  <a:srgbClr val="767171"/>
                </a:solidFill>
                <a:latin typeface="Microsoft Sans Serif"/>
                <a:cs typeface="Microsoft Sans Serif"/>
              </a:rPr>
              <a:t>KNN,SVM,Logistic</a:t>
            </a:r>
            <a:r>
              <a:rPr lang="en-US"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 Regression and Decision Tree is used with Grid Search Hyperparameter Tuning Technique.</a:t>
            </a:r>
            <a:endParaRPr sz="1900" spc="-60" dirty="0">
              <a:solidFill>
                <a:srgbClr val="767171"/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6638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57603"/>
            <a:ext cx="10357485" cy="45186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algn="just">
              <a:lnSpc>
                <a:spcPct val="88900"/>
              </a:lnSpc>
              <a:spcBef>
                <a:spcPts val="420"/>
              </a:spcBef>
            </a:pPr>
            <a:r>
              <a:rPr sz="2400" spc="-20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collection is the </a:t>
            </a:r>
            <a:r>
              <a:rPr sz="2400" spc="-10" dirty="0">
                <a:latin typeface="Calibri"/>
                <a:cs typeface="Calibri"/>
              </a:rPr>
              <a:t>process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gathering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measuring </a:t>
            </a:r>
            <a:r>
              <a:rPr sz="2400" spc="-15" dirty="0">
                <a:latin typeface="Calibri"/>
                <a:cs typeface="Calibri"/>
              </a:rPr>
              <a:t>information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20" dirty="0">
                <a:latin typeface="Calibri"/>
                <a:cs typeface="Calibri"/>
              </a:rPr>
              <a:t>targeted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variables in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10" dirty="0">
                <a:latin typeface="Calibri"/>
                <a:cs typeface="Calibri"/>
              </a:rPr>
              <a:t>established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system,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which </a:t>
            </a:r>
            <a:r>
              <a:rPr sz="2400" dirty="0">
                <a:latin typeface="Calibri"/>
                <a:cs typeface="Calibri"/>
              </a:rPr>
              <a:t>then enables </a:t>
            </a: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answer </a:t>
            </a:r>
            <a:r>
              <a:rPr sz="2400" spc="-15" dirty="0">
                <a:latin typeface="Calibri"/>
                <a:cs typeface="Calibri"/>
              </a:rPr>
              <a:t>relevant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questions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evaluate </a:t>
            </a:r>
            <a:r>
              <a:rPr sz="2400" spc="-10" dirty="0">
                <a:latin typeface="Calibri"/>
                <a:cs typeface="Calibri"/>
              </a:rPr>
              <a:t>outcomes. </a:t>
            </a:r>
            <a:r>
              <a:rPr sz="2400" spc="-5" dirty="0">
                <a:latin typeface="Calibri"/>
                <a:cs typeface="Calibri"/>
              </a:rPr>
              <a:t>As mentioned, the </a:t>
            </a:r>
            <a:r>
              <a:rPr sz="2400" spc="-15" dirty="0">
                <a:latin typeface="Calibri"/>
                <a:cs typeface="Calibri"/>
              </a:rPr>
              <a:t>dataset was </a:t>
            </a:r>
            <a:r>
              <a:rPr sz="2400" spc="-10" dirty="0">
                <a:latin typeface="Calibri"/>
                <a:cs typeface="Calibri"/>
              </a:rPr>
              <a:t>collected by </a:t>
            </a:r>
            <a:r>
              <a:rPr sz="2400" spc="-15" dirty="0">
                <a:latin typeface="Calibri"/>
                <a:cs typeface="Calibri"/>
              </a:rPr>
              <a:t>REST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Web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Scrapping from </a:t>
            </a:r>
            <a:r>
              <a:rPr sz="2400" spc="-5" dirty="0">
                <a:latin typeface="Calibri"/>
                <a:cs typeface="Calibri"/>
              </a:rPr>
              <a:t>Wikipedia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50" dirty="0">
              <a:latin typeface="Calibri"/>
              <a:cs typeface="Calibri"/>
            </a:endParaRPr>
          </a:p>
          <a:p>
            <a:pPr marL="12700" marR="5715" algn="just">
              <a:lnSpc>
                <a:spcPct val="90400"/>
              </a:lnSpc>
            </a:pPr>
            <a:r>
              <a:rPr sz="2400" spc="-15" dirty="0">
                <a:latin typeface="Calibri"/>
                <a:cs typeface="Calibri"/>
              </a:rPr>
              <a:t>For REST </a:t>
            </a:r>
            <a:r>
              <a:rPr sz="2400" spc="-5" dirty="0">
                <a:latin typeface="Calibri"/>
                <a:cs typeface="Calibri"/>
              </a:rPr>
              <a:t>API, its </a:t>
            </a:r>
            <a:r>
              <a:rPr sz="2400" spc="-15" dirty="0">
                <a:latin typeface="Calibri"/>
                <a:cs typeface="Calibri"/>
              </a:rPr>
              <a:t>started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using the </a:t>
            </a:r>
            <a:r>
              <a:rPr sz="2400" spc="-15" dirty="0">
                <a:latin typeface="Calibri"/>
                <a:cs typeface="Calibri"/>
              </a:rPr>
              <a:t>get </a:t>
            </a:r>
            <a:r>
              <a:rPr sz="2400" spc="-10" dirty="0">
                <a:latin typeface="Calibri"/>
                <a:cs typeface="Calibri"/>
              </a:rPr>
              <a:t>request. </a:t>
            </a:r>
            <a:r>
              <a:rPr sz="2400" dirty="0">
                <a:latin typeface="Calibri"/>
                <a:cs typeface="Calibri"/>
              </a:rPr>
              <a:t>Then,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decoded the </a:t>
            </a:r>
            <a:r>
              <a:rPr sz="2400" spc="-10" dirty="0">
                <a:latin typeface="Calibri"/>
                <a:cs typeface="Calibri"/>
              </a:rPr>
              <a:t>response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content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Json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turn it </a:t>
            </a:r>
            <a:r>
              <a:rPr sz="2400" spc="-15" dirty="0">
                <a:latin typeface="Calibri"/>
                <a:cs typeface="Calibri"/>
              </a:rPr>
              <a:t>into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pandas </a:t>
            </a:r>
            <a:r>
              <a:rPr sz="2400" spc="-15" dirty="0">
                <a:latin typeface="Calibri"/>
                <a:cs typeface="Calibri"/>
              </a:rPr>
              <a:t>dataframe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spc="-10" dirty="0">
                <a:latin typeface="Calibri"/>
                <a:cs typeface="Calibri"/>
              </a:rPr>
              <a:t>json_normalize(). </a:t>
            </a:r>
            <a:r>
              <a:rPr sz="2400" spc="-90" dirty="0">
                <a:latin typeface="Calibri"/>
                <a:cs typeface="Calibri"/>
              </a:rPr>
              <a:t>We 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cleaned</a:t>
            </a:r>
            <a:r>
              <a:rPr sz="2400" spc="-5" dirty="0">
                <a:latin typeface="Calibri"/>
                <a:cs typeface="Calibri"/>
              </a:rPr>
              <a:t> the </a:t>
            </a:r>
            <a:r>
              <a:rPr sz="2400" spc="-15" dirty="0">
                <a:latin typeface="Calibri"/>
                <a:cs typeface="Calibri"/>
              </a:rPr>
              <a:t>data,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checked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missing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values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</a:t>
            </a:r>
            <a:r>
              <a:rPr sz="2400" spc="-10" dirty="0">
                <a:latin typeface="Calibri"/>
                <a:cs typeface="Calibri"/>
              </a:rPr>
              <a:t> whatever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needed.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750" dirty="0">
              <a:latin typeface="Calibri"/>
              <a:cs typeface="Calibri"/>
            </a:endParaRPr>
          </a:p>
          <a:p>
            <a:pPr marL="12700" marR="5080" algn="just">
              <a:lnSpc>
                <a:spcPct val="90400"/>
              </a:lnSpc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web </a:t>
            </a:r>
            <a:r>
              <a:rPr sz="2400" spc="-5" dirty="0">
                <a:latin typeface="Calibri"/>
                <a:cs typeface="Calibri"/>
              </a:rPr>
              <a:t>scrapping,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will use the BeautifulSoup </a:t>
            </a:r>
            <a:r>
              <a:rPr sz="2400" spc="-15" dirty="0">
                <a:latin typeface="Calibri"/>
                <a:cs typeface="Calibri"/>
              </a:rPr>
              <a:t>to extract </a:t>
            </a:r>
            <a:r>
              <a:rPr sz="2400" spc="-5" dirty="0">
                <a:latin typeface="Calibri"/>
                <a:cs typeface="Calibri"/>
              </a:rPr>
              <a:t>the launch </a:t>
            </a:r>
            <a:r>
              <a:rPr sz="2400" spc="-15" dirty="0">
                <a:latin typeface="Calibri"/>
                <a:cs typeface="Calibri"/>
              </a:rPr>
              <a:t>records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HTML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parse</a:t>
            </a:r>
            <a:r>
              <a:rPr sz="2400" spc="-5" dirty="0">
                <a:latin typeface="Calibri"/>
                <a:cs typeface="Calibri"/>
              </a:rPr>
              <a:t> 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convert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pandas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dataframe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further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analysis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0829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50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29381" y="5165911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635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10" dirty="0"/>
              <a:t> </a:t>
            </a:r>
            <a:r>
              <a:rPr spc="-80" dirty="0"/>
              <a:t>Collection</a:t>
            </a:r>
            <a:r>
              <a:rPr spc="110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4" dirty="0"/>
              <a:t>SpaceX</a:t>
            </a:r>
            <a:r>
              <a:rPr spc="114" dirty="0"/>
              <a:t> </a:t>
            </a:r>
            <a:r>
              <a:rPr spc="-245" dirty="0"/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551432"/>
            <a:ext cx="3200400" cy="3045460"/>
            <a:chOff x="1216152" y="1551432"/>
            <a:chExt cx="3200400" cy="30454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551432"/>
              <a:ext cx="3200400" cy="9966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168" y="1661160"/>
              <a:ext cx="2993135" cy="8260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590560"/>
              <a:ext cx="3085287" cy="8812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08504"/>
              <a:ext cx="3200400" cy="8321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152" y="2535936"/>
              <a:ext cx="3197352" cy="8260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49423"/>
              <a:ext cx="3085287" cy="7121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300983"/>
              <a:ext cx="3200400" cy="1295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408" y="3560064"/>
              <a:ext cx="2962655" cy="8260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339160"/>
              <a:ext cx="3085287" cy="117801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96923" y="1743456"/>
            <a:ext cx="2838450" cy="24212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38430" marR="130810" algn="ctr">
              <a:lnSpc>
                <a:spcPts val="1900"/>
              </a:lnSpc>
              <a:spcBef>
                <a:spcPts val="280"/>
              </a:spcBef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request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launch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using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 dirty="0">
              <a:latin typeface="Calibri"/>
              <a:cs typeface="Calibri"/>
            </a:endParaRPr>
          </a:p>
          <a:p>
            <a:pPr marL="12700" marR="5080" algn="ctr">
              <a:lnSpc>
                <a:spcPts val="1900"/>
              </a:lnSpc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json_normalize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convert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json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 dirty="0">
              <a:latin typeface="Calibri"/>
              <a:cs typeface="Calibri"/>
            </a:endParaRPr>
          </a:p>
          <a:p>
            <a:pPr marL="154940" marR="146685" algn="ctr">
              <a:lnSpc>
                <a:spcPts val="1900"/>
              </a:lnSpc>
              <a:spcBef>
                <a:spcPts val="1675"/>
              </a:spcBef>
            </a:pP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cleaning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filling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missing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endParaRPr sz="1700" dirty="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029200" y="1395730"/>
            <a:ext cx="6215380" cy="5462270"/>
            <a:chOff x="4675632" y="1395983"/>
            <a:chExt cx="6215380" cy="546227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5632" y="1395983"/>
              <a:ext cx="6214871" cy="13380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71796" y="1590357"/>
              <a:ext cx="5626988" cy="75026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75632" y="2286000"/>
              <a:ext cx="6184392" cy="10942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71796" y="2480132"/>
              <a:ext cx="5595670" cy="5077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75632" y="2932175"/>
              <a:ext cx="6184392" cy="39258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71796" y="3127412"/>
              <a:ext cx="5595670" cy="334115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8057E47-AA7A-834B-E01D-6C68BA5A399F}"/>
              </a:ext>
            </a:extLst>
          </p:cNvPr>
          <p:cNvSpPr txBox="1"/>
          <p:nvPr/>
        </p:nvSpPr>
        <p:spPr>
          <a:xfrm>
            <a:off x="993276" y="4774059"/>
            <a:ext cx="41891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7"/>
              </a:rPr>
              <a:t>IBM-Data-Science-Capstone-Project/Space X API Data Collection By Poulami </a:t>
            </a:r>
            <a:r>
              <a:rPr lang="en-US" dirty="0" err="1">
                <a:hlinkClick r:id="rId17"/>
              </a:rPr>
              <a:t>Bakshi.ipynb</a:t>
            </a:r>
            <a:r>
              <a:rPr lang="en-US" dirty="0">
                <a:hlinkClick r:id="rId17"/>
              </a:rPr>
              <a:t> at main · Poulami0702/IBM-Data-Science-Capstone-Project (github.com)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3030" y="6113839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151" y="565910"/>
            <a:ext cx="52679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05" dirty="0"/>
              <a:t> </a:t>
            </a:r>
            <a:r>
              <a:rPr dirty="0"/>
              <a:t>-</a:t>
            </a:r>
            <a:r>
              <a:rPr spc="120" dirty="0"/>
              <a:t> </a:t>
            </a:r>
            <a:r>
              <a:rPr spc="-114" dirty="0"/>
              <a:t>Scraping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673351"/>
            <a:ext cx="3246120" cy="3096895"/>
            <a:chOff x="1216152" y="1673351"/>
            <a:chExt cx="3246120" cy="30968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673351"/>
              <a:ext cx="3200400" cy="8930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28" y="1679447"/>
              <a:ext cx="3124200" cy="9296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712112"/>
              <a:ext cx="3085287" cy="7765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17647"/>
              <a:ext cx="3200400" cy="10911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5880" y="2624327"/>
              <a:ext cx="2980944" cy="9296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57068"/>
              <a:ext cx="3085287" cy="9752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560063"/>
              <a:ext cx="3200400" cy="11551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344" y="3560063"/>
              <a:ext cx="3233928" cy="12100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600729"/>
              <a:ext cx="3085287" cy="103808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25689" y="1769364"/>
            <a:ext cx="2780665" cy="276860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8735" marR="31750" algn="ctr">
              <a:lnSpc>
                <a:spcPts val="2210"/>
              </a:lnSpc>
              <a:spcBef>
                <a:spcPts val="3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Falcon9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url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 dirty="0">
              <a:latin typeface="Calibri"/>
              <a:cs typeface="Calibri"/>
            </a:endParaRPr>
          </a:p>
          <a:p>
            <a:pPr marL="110489" marR="102235" indent="-635" algn="ctr">
              <a:lnSpc>
                <a:spcPts val="2210"/>
              </a:lnSpc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BeautifulSoup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 dirty="0">
              <a:latin typeface="Calibri"/>
              <a:cs typeface="Calibri"/>
            </a:endParaRPr>
          </a:p>
          <a:p>
            <a:pPr marL="12700" marR="5080" algn="ctr">
              <a:lnSpc>
                <a:spcPct val="9150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43984" y="1517903"/>
            <a:ext cx="7586980" cy="5270500"/>
            <a:chOff x="4443984" y="1517903"/>
            <a:chExt cx="7586980" cy="527050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43984" y="1517903"/>
              <a:ext cx="7586471" cy="13868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39957" y="1711947"/>
              <a:ext cx="6997700" cy="8001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3984" y="2520695"/>
              <a:ext cx="7586471" cy="13868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39957" y="2714612"/>
              <a:ext cx="6997700" cy="8001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43984" y="3471671"/>
              <a:ext cx="7586471" cy="33162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39957" y="3666439"/>
              <a:ext cx="6997700" cy="273049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067E0BE-5E93-BB92-E5AD-A38592B9597E}"/>
              </a:ext>
            </a:extLst>
          </p:cNvPr>
          <p:cNvSpPr txBox="1"/>
          <p:nvPr/>
        </p:nvSpPr>
        <p:spPr>
          <a:xfrm>
            <a:off x="685800" y="4814762"/>
            <a:ext cx="36728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7"/>
              </a:rPr>
              <a:t>IBM-Data-Science-Capstone-Project/</a:t>
            </a:r>
            <a:r>
              <a:rPr lang="en-US" dirty="0" err="1">
                <a:hlinkClick r:id="rId17"/>
              </a:rPr>
              <a:t>Webscraping</a:t>
            </a:r>
            <a:r>
              <a:rPr lang="en-US" dirty="0">
                <a:hlinkClick r:id="rId17"/>
              </a:rPr>
              <a:t> Wikipedia SpaceX Launch Data Poulami </a:t>
            </a:r>
            <a:r>
              <a:rPr lang="en-US" dirty="0" err="1">
                <a:hlinkClick r:id="rId17"/>
              </a:rPr>
              <a:t>Bakshi.ipynb</a:t>
            </a:r>
            <a:r>
              <a:rPr lang="en-US" dirty="0">
                <a:hlinkClick r:id="rId17"/>
              </a:rPr>
              <a:t> at main · Poulami0702/IBM-Data-Science-Capstone-Project (github.com)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679</TotalTime>
  <Words>2456</Words>
  <Application>Microsoft Office PowerPoint</Application>
  <PresentationFormat>Widescreen</PresentationFormat>
  <Paragraphs>243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SimSun</vt:lpstr>
      <vt:lpstr>Arial MT</vt:lpstr>
      <vt:lpstr>Calibri</vt:lpstr>
      <vt:lpstr>Microsoft Sans Serif</vt:lpstr>
      <vt:lpstr>Trebuchet MS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PowerPoint Presentation</vt:lpstr>
      <vt:lpstr>PowerPoint Presentation</vt:lpstr>
      <vt:lpstr>PowerPoint Presentation</vt:lpstr>
      <vt:lpstr>PowerPoint Presentation</vt:lpstr>
      <vt:lpstr>First Successful Ground Landing Date</vt:lpstr>
      <vt:lpstr>PowerPoint Presentation</vt:lpstr>
      <vt:lpstr>PowerPoint Presentation</vt:lpstr>
      <vt:lpstr>Boosters Carried Maximum Payload</vt:lpstr>
      <vt:lpstr>PowerPoint Presentation</vt:lpstr>
      <vt:lpstr>Rank Landing Outcomes Between 2010-06-04 and 2017-03-20</vt:lpstr>
      <vt:lpstr>PowerPoint Presentation</vt:lpstr>
      <vt:lpstr>Location of all the Launch Sites</vt:lpstr>
      <vt:lpstr>Markers showing launch sites with color labels</vt:lpstr>
      <vt:lpstr>Launch Sites Distance to Landmarks</vt:lpstr>
      <vt:lpstr>PowerPoint Presentation</vt:lpstr>
      <vt:lpstr>The success percentage by each sites.</vt:lpstr>
      <vt:lpstr>The highest launch-success ratio: KSC LC-39A</vt:lpstr>
      <vt:lpstr>PowerPoint Presentation</vt:lpstr>
      <vt:lpstr>PowerPoint Presentation</vt:lpstr>
      <vt:lpstr>PowerPoint Presentation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Ronak Nandanwar</dc:creator>
  <cp:lastModifiedBy>Poulami Bakshi</cp:lastModifiedBy>
  <cp:revision>2</cp:revision>
  <dcterms:created xsi:type="dcterms:W3CDTF">2023-03-25T17:27:08Z</dcterms:created>
  <dcterms:modified xsi:type="dcterms:W3CDTF">2023-04-21T07:20:08Z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2022-04-16T00:00:00Z</vt:filetime>
  </property>
  <property fmtid="{D5CDD505-2E9C-101B-9397-08002B2CF9AE}" pid="3" name="LastSaved">
    <vt:filetime>2023-03-25T00:00:00Z</vt:filetime>
  </property>
</Properties>
</file>